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0DEEF"/>
          </a:solidFill>
        </a:fill>
      </a:tcStyle>
    </a:wholeTbl>
    <a:band2H>
      <a:tcTxStyle/>
      <a:tcStyle>
        <a:tcBdr/>
        <a:fill>
          <a:solidFill>
            <a:srgbClr val="E9EFF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t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524000" y="1122362"/>
            <a:ext cx="9144000" cy="2387601"/>
          </a:xfrm>
          <a:prstGeom prst="rect">
            <a:avLst/>
          </a:prstGeom>
        </p:spPr>
        <p:txBody>
          <a:bodyPr anchor="b"/>
          <a:lstStyle>
            <a:lvl1pPr algn="ctr">
              <a:defRPr sz="6000"/>
            </a:lvl1pPr>
          </a:lstStyle>
          <a:p>
            <a:r>
              <a:t>Title Text</a:t>
            </a:r>
          </a:p>
        </p:txBody>
      </p:sp>
      <p:sp>
        <p:nvSpPr>
          <p:cNvPr id="12" name="Body Level One…"/>
          <p:cNvSpPr txBox="1">
            <a:spLocks noGrp="1"/>
          </p:cNvSpPr>
          <p:nvPr>
            <p:ph type="body" sz="quarter" idx="1"/>
          </p:nvPr>
        </p:nvSpPr>
        <p:spPr>
          <a:xfrm>
            <a:off x="1524000" y="3602037"/>
            <a:ext cx="9144000" cy="1655764"/>
          </a:xfrm>
          <a:prstGeom prst="rect">
            <a:avLst/>
          </a:prstGeom>
        </p:spPr>
        <p:txBody>
          <a:bodyPr/>
          <a:lstStyle>
            <a:lvl1pPr marL="0" indent="0" algn="ctr">
              <a:buSzTx/>
              <a:buFontTx/>
              <a:buNone/>
              <a:defRPr sz="2400"/>
            </a:lvl1pPr>
            <a:lvl2pPr marL="0" indent="0" algn="ctr">
              <a:buSzTx/>
              <a:buFontTx/>
              <a:buNone/>
              <a:defRPr sz="2400"/>
            </a:lvl2pPr>
            <a:lvl3pPr marL="0" indent="0" algn="ctr">
              <a:buSzTx/>
              <a:buFontTx/>
              <a:buNone/>
              <a:defRPr sz="2400"/>
            </a:lvl3pPr>
            <a:lvl4pPr marL="0" indent="0" algn="ctr">
              <a:buSzTx/>
              <a:buFontTx/>
              <a:buNone/>
              <a:defRPr sz="2400"/>
            </a:lvl4pPr>
            <a:lvl5pPr marL="0" indent="0"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le Text"/>
          <p:cNvSpPr txBox="1">
            <a:spLocks noGrp="1"/>
          </p:cNvSpPr>
          <p:nvPr>
            <p:ph type="title"/>
          </p:nvPr>
        </p:nvSpPr>
        <p:spPr>
          <a:prstGeom prst="rect">
            <a:avLst/>
          </a:prstGeom>
        </p:spPr>
        <p:txBody>
          <a:bodyPr/>
          <a:lstStyle/>
          <a:p>
            <a:r>
              <a:t>Title Text</a:t>
            </a:r>
          </a:p>
        </p:txBody>
      </p:sp>
      <p:sp>
        <p:nvSpPr>
          <p:cNvPr id="2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831850" y="1709738"/>
            <a:ext cx="10515600" cy="2852737"/>
          </a:xfrm>
          <a:prstGeom prst="rect">
            <a:avLst/>
          </a:prstGeom>
        </p:spPr>
        <p:txBody>
          <a:bodyPr anchor="b"/>
          <a:lstStyle>
            <a:lvl1pPr>
              <a:defRPr sz="6000"/>
            </a:lvl1pPr>
          </a:lstStyle>
          <a:p>
            <a:r>
              <a:t>Title Text</a:t>
            </a:r>
          </a:p>
        </p:txBody>
      </p:sp>
      <p:sp>
        <p:nvSpPr>
          <p:cNvPr id="30" name="Body Level One…"/>
          <p:cNvSpPr txBox="1">
            <a:spLocks noGrp="1"/>
          </p:cNvSpPr>
          <p:nvPr>
            <p:ph type="body" sz="quarter" idx="1"/>
          </p:nvPr>
        </p:nvSpPr>
        <p:spPr>
          <a:xfrm>
            <a:off x="831850" y="4589462"/>
            <a:ext cx="10515600" cy="1500189"/>
          </a:xfrm>
          <a:prstGeom prst="rect">
            <a:avLst/>
          </a:prstGeom>
        </p:spPr>
        <p:txBody>
          <a:bodyPr/>
          <a:lstStyle>
            <a:lvl1pPr marL="0" indent="0">
              <a:buSzTx/>
              <a:buFontTx/>
              <a:buNone/>
              <a:defRPr sz="2400">
                <a:solidFill>
                  <a:srgbClr val="888888"/>
                </a:solidFill>
              </a:defRPr>
            </a:lvl1pPr>
            <a:lvl2pPr marL="0" indent="0">
              <a:buSzTx/>
              <a:buFontTx/>
              <a:buNone/>
              <a:defRPr sz="2400">
                <a:solidFill>
                  <a:srgbClr val="888888"/>
                </a:solidFill>
              </a:defRPr>
            </a:lvl2pPr>
            <a:lvl3pPr marL="0" indent="0">
              <a:buSzTx/>
              <a:buFontTx/>
              <a:buNone/>
              <a:defRPr sz="2400">
                <a:solidFill>
                  <a:srgbClr val="888888"/>
                </a:solidFill>
              </a:defRPr>
            </a:lvl3pPr>
            <a:lvl4pPr marL="0" indent="0">
              <a:buSzTx/>
              <a:buFontTx/>
              <a:buNone/>
              <a:defRPr sz="2400">
                <a:solidFill>
                  <a:srgbClr val="888888"/>
                </a:solidFill>
              </a:defRPr>
            </a:lvl4pPr>
            <a:lvl5pPr marL="0" indent="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txBox="1">
            <a:spLocks noGrp="1"/>
          </p:cNvSpPr>
          <p:nvPr>
            <p:ph type="title"/>
          </p:nvPr>
        </p:nvSpPr>
        <p:spPr>
          <a:prstGeom prst="rect">
            <a:avLst/>
          </a:prstGeom>
        </p:spPr>
        <p:txBody>
          <a:bodyPr/>
          <a:lstStyle/>
          <a:p>
            <a:r>
              <a:t>Title Text</a:t>
            </a:r>
          </a:p>
        </p:txBody>
      </p:sp>
      <p:sp>
        <p:nvSpPr>
          <p:cNvPr id="39"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48" name="Body Level One…"/>
          <p:cNvSpPr txBox="1">
            <a:spLocks noGrp="1"/>
          </p:cNvSpPr>
          <p:nvPr>
            <p:ph type="body" sz="quarter" idx="1"/>
          </p:nvPr>
        </p:nvSpPr>
        <p:spPr>
          <a:xfrm>
            <a:off x="839787" y="1681163"/>
            <a:ext cx="5157790" cy="823914"/>
          </a:xfrm>
          <a:prstGeom prst="rect">
            <a:avLst/>
          </a:prstGeom>
        </p:spPr>
        <p:txBody>
          <a:bodyPr anchor="b"/>
          <a:lstStyle>
            <a:lvl1pPr marL="0" indent="0">
              <a:buSzTx/>
              <a:buFontTx/>
              <a:buNone/>
              <a:defRPr sz="2400" b="1"/>
            </a:lvl1pPr>
            <a:lvl2pPr marL="0" indent="0">
              <a:buSzTx/>
              <a:buFontTx/>
              <a:buNone/>
              <a:defRPr sz="2400" b="1"/>
            </a:lvl2pPr>
            <a:lvl3pPr marL="0" indent="0">
              <a:buSzTx/>
              <a:buFontTx/>
              <a:buNone/>
              <a:defRPr sz="2400" b="1"/>
            </a:lvl3pPr>
            <a:lvl4pPr marL="0" indent="0">
              <a:buSzTx/>
              <a:buFontTx/>
              <a:buNone/>
              <a:defRPr sz="2400" b="1"/>
            </a:lvl4pPr>
            <a:lvl5pPr marL="0" indent="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49" name="Text Placeholder 4"/>
          <p:cNvSpPr>
            <a:spLocks noGrp="1"/>
          </p:cNvSpPr>
          <p:nvPr>
            <p:ph type="body" sz="quarter" idx="21"/>
          </p:nvPr>
        </p:nvSpPr>
        <p:spPr>
          <a:xfrm>
            <a:off x="6172200" y="1681163"/>
            <a:ext cx="5183188" cy="823914"/>
          </a:xfrm>
          <a:prstGeom prst="rect">
            <a:avLst/>
          </a:prstGeom>
        </p:spPr>
        <p:txBody>
          <a:bodyPr anchor="b"/>
          <a:lstStyle/>
          <a:p>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txBox="1">
            <a:spLocks noGrp="1"/>
          </p:cNvSpPr>
          <p:nvPr>
            <p:ph type="title"/>
          </p:nvPr>
        </p:nvSpPr>
        <p:spPr>
          <a:xfrm>
            <a:off x="839787" y="457200"/>
            <a:ext cx="3932240" cy="1600200"/>
          </a:xfrm>
          <a:prstGeom prst="rect">
            <a:avLst/>
          </a:prstGeom>
        </p:spPr>
        <p:txBody>
          <a:bodyPr anchor="b"/>
          <a:lstStyle>
            <a:lvl1pPr>
              <a:defRPr sz="3200"/>
            </a:lvl1pPr>
          </a:lstStyle>
          <a:p>
            <a:r>
              <a:t>Title Text</a:t>
            </a:r>
          </a:p>
        </p:txBody>
      </p:sp>
      <p:sp>
        <p:nvSpPr>
          <p:cNvPr id="73" name="Body Level One…"/>
          <p:cNvSpPr txBox="1">
            <a:spLocks noGrp="1"/>
          </p:cNvSpPr>
          <p:nvPr>
            <p:ph type="body" sz="half" idx="1"/>
          </p:nvPr>
        </p:nvSpPr>
        <p:spPr>
          <a:xfrm>
            <a:off x="5183187" y="987425"/>
            <a:ext cx="6172202"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4" name="Text Placeholder 3"/>
          <p:cNvSpPr>
            <a:spLocks noGrp="1"/>
          </p:cNvSpPr>
          <p:nvPr>
            <p:ph type="body" sz="quarter" idx="21"/>
          </p:nvPr>
        </p:nvSpPr>
        <p:spPr>
          <a:xfrm>
            <a:off x="839787" y="2057400"/>
            <a:ext cx="3932238" cy="3811588"/>
          </a:xfrm>
          <a:prstGeom prst="rect">
            <a:avLst/>
          </a:prstGeom>
        </p:spPr>
        <p:txBody>
          <a:bodyPr/>
          <a:lstStyle/>
          <a:p>
            <a:endParaRP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txBox="1">
            <a:spLocks noGrp="1"/>
          </p:cNvSpPr>
          <p:nvPr>
            <p:ph type="title"/>
          </p:nvPr>
        </p:nvSpPr>
        <p:spPr>
          <a:xfrm>
            <a:off x="839787" y="457200"/>
            <a:ext cx="3932240" cy="1600200"/>
          </a:xfrm>
          <a:prstGeom prst="rect">
            <a:avLst/>
          </a:prstGeom>
        </p:spPr>
        <p:txBody>
          <a:bodyPr anchor="b"/>
          <a:lstStyle>
            <a:lvl1pPr>
              <a:defRPr sz="3200"/>
            </a:lvl1pPr>
          </a:lstStyle>
          <a:p>
            <a:r>
              <a:t>Title Text</a:t>
            </a:r>
          </a:p>
        </p:txBody>
      </p:sp>
      <p:sp>
        <p:nvSpPr>
          <p:cNvPr id="83" name="Picture Placeholder 2"/>
          <p:cNvSpPr>
            <a:spLocks noGrp="1"/>
          </p:cNvSpPr>
          <p:nvPr>
            <p:ph type="pic" sz="half" idx="21"/>
          </p:nvPr>
        </p:nvSpPr>
        <p:spPr>
          <a:xfrm>
            <a:off x="5183187" y="987425"/>
            <a:ext cx="6172202" cy="4873625"/>
          </a:xfrm>
          <a:prstGeom prst="rect">
            <a:avLst/>
          </a:prstGeom>
        </p:spPr>
        <p:txBody>
          <a:bodyPr lIns="91439" tIns="45719" rIns="91439" bIns="45719">
            <a:noAutofit/>
          </a:bodyPr>
          <a:lstStyle/>
          <a:p>
            <a:endParaRPr/>
          </a:p>
        </p:txBody>
      </p:sp>
      <p:sp>
        <p:nvSpPr>
          <p:cNvPr id="84" name="Body Level One…"/>
          <p:cNvSpPr txBox="1">
            <a:spLocks noGrp="1"/>
          </p:cNvSpPr>
          <p:nvPr>
            <p:ph type="body" sz="quarter" idx="1"/>
          </p:nvPr>
        </p:nvSpPr>
        <p:spPr>
          <a:xfrm>
            <a:off x="839787" y="2057400"/>
            <a:ext cx="3932240" cy="3811588"/>
          </a:xfrm>
          <a:prstGeom prst="rect">
            <a:avLst/>
          </a:prstGeom>
        </p:spPr>
        <p:txBody>
          <a:bodyPr/>
          <a:lstStyle>
            <a:lvl1pPr marL="0" indent="0">
              <a:buSzTx/>
              <a:buFontTx/>
              <a:buNone/>
              <a:defRPr sz="1600"/>
            </a:lvl1pPr>
            <a:lvl2pPr marL="0" indent="0">
              <a:buSzTx/>
              <a:buFontTx/>
              <a:buNone/>
              <a:defRPr sz="1600"/>
            </a:lvl2pPr>
            <a:lvl3pPr marL="0" indent="0">
              <a:buSzTx/>
              <a:buFontTx/>
              <a:buNone/>
              <a:defRPr sz="1600"/>
            </a:lvl3pPr>
            <a:lvl4pPr marL="0" indent="0">
              <a:buSzTx/>
              <a:buFontTx/>
              <a:buNone/>
              <a:defRPr sz="1600"/>
            </a:lvl4pPr>
            <a:lvl5pPr marL="0" indent="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365125"/>
            <a:ext cx="10515600" cy="13255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nchor="ctr">
            <a:normAutofit/>
          </a:bodyPr>
          <a:lstStyle/>
          <a:p>
            <a:r>
              <a:t>Title Text</a:t>
            </a:r>
          </a:p>
        </p:txBody>
      </p:sp>
      <p:sp>
        <p:nvSpPr>
          <p:cNvPr id="3" name="Body Level One…"/>
          <p:cNvSpPr txBox="1">
            <a:spLocks noGrp="1"/>
          </p:cNvSpPr>
          <p:nvPr>
            <p:ph type="body" idx="1"/>
          </p:nvPr>
        </p:nvSpPr>
        <p:spPr>
          <a:xfrm>
            <a:off x="838200" y="1825625"/>
            <a:ext cx="10515600" cy="435133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095178" y="6414761"/>
            <a:ext cx="258623" cy="248303"/>
          </a:xfrm>
          <a:prstGeom prst="rect">
            <a:avLst/>
          </a:prstGeom>
          <a:ln w="12700">
            <a:miter lim="400000"/>
          </a:ln>
        </p:spPr>
        <p:txBody>
          <a:bodyPr wrap="none" lIns="45718" tIns="45718" rIns="45718" bIns="45718"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2pPr>
      <a:lvl3pPr marL="1234438" marR="0" indent="-320038"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kaggle.com/datasets/viditsanghvi/amazon-alexa-reviews-csv-file" TargetMode="External"/><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94"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
        <p:nvSpPr>
          <p:cNvPr id="95" name="Title 1"/>
          <p:cNvSpPr txBox="1">
            <a:spLocks noGrp="1"/>
          </p:cNvSpPr>
          <p:nvPr>
            <p:ph type="title"/>
          </p:nvPr>
        </p:nvSpPr>
        <p:spPr>
          <a:xfrm>
            <a:off x="292100" y="274390"/>
            <a:ext cx="11607800" cy="620345"/>
          </a:xfrm>
          <a:prstGeom prst="rect">
            <a:avLst/>
          </a:prstGeom>
        </p:spPr>
        <p:txBody>
          <a:bodyPr lIns="50800" tIns="50800" rIns="50800" bIns="50800" anchor="t">
            <a:normAutofit fontScale="90000"/>
          </a:bodyPr>
          <a:lstStyle>
            <a:lvl1pPr algn="ctr">
              <a:lnSpc>
                <a:spcPct val="150000"/>
              </a:lnSpc>
              <a:defRPr sz="3400" b="1">
                <a:latin typeface="Times New Roman"/>
                <a:ea typeface="Times New Roman"/>
                <a:cs typeface="Times New Roman"/>
                <a:sym typeface="Times New Roman"/>
              </a:defRPr>
            </a:lvl1pPr>
          </a:lstStyle>
          <a:p>
            <a:r>
              <a:rPr dirty="0"/>
              <a:t>Presentation On</a:t>
            </a:r>
          </a:p>
        </p:txBody>
      </p:sp>
      <p:sp>
        <p:nvSpPr>
          <p:cNvPr id="96" name="“Sentiment Analysis of Social Media…"/>
          <p:cNvSpPr txBox="1"/>
          <p:nvPr/>
        </p:nvSpPr>
        <p:spPr>
          <a:xfrm>
            <a:off x="292098" y="974587"/>
            <a:ext cx="11607804" cy="89673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algn="ctr" defTabSz="475487">
              <a:lnSpc>
                <a:spcPct val="90000"/>
              </a:lnSpc>
              <a:defRPr sz="2800" b="1">
                <a:latin typeface="Times New Roman"/>
                <a:ea typeface="Times New Roman"/>
                <a:cs typeface="Times New Roman"/>
                <a:sym typeface="Times New Roman"/>
              </a:defRPr>
            </a:pPr>
            <a:r>
              <a:rPr dirty="0"/>
              <a:t>“Sentiment Analysis of Social Media </a:t>
            </a:r>
          </a:p>
          <a:p>
            <a:pPr algn="ctr" defTabSz="475487">
              <a:lnSpc>
                <a:spcPct val="90000"/>
              </a:lnSpc>
              <a:defRPr sz="2800" b="1">
                <a:latin typeface="Times New Roman"/>
                <a:ea typeface="Times New Roman"/>
                <a:cs typeface="Times New Roman"/>
                <a:sym typeface="Times New Roman"/>
              </a:defRPr>
            </a:pPr>
            <a:r>
              <a:rPr dirty="0"/>
              <a:t>using Artificial Intelligence”</a:t>
            </a:r>
          </a:p>
        </p:txBody>
      </p:sp>
      <p:sp>
        <p:nvSpPr>
          <p:cNvPr id="97" name="Of…"/>
          <p:cNvSpPr txBox="1"/>
          <p:nvPr/>
        </p:nvSpPr>
        <p:spPr>
          <a:xfrm>
            <a:off x="292098" y="1759974"/>
            <a:ext cx="11607804" cy="735348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algn="ctr" defTabSz="587022">
              <a:defRPr sz="2000" b="1">
                <a:latin typeface="Times New Roman"/>
                <a:ea typeface="Times New Roman"/>
                <a:cs typeface="Times New Roman"/>
                <a:sym typeface="Times New Roman"/>
              </a:defRPr>
            </a:pPr>
            <a:r>
              <a:rPr dirty="0"/>
              <a:t>Of</a:t>
            </a:r>
          </a:p>
          <a:p>
            <a:pPr algn="ctr" defTabSz="587022">
              <a:defRPr sz="2800" b="1">
                <a:latin typeface="Times New Roman"/>
                <a:ea typeface="Times New Roman"/>
                <a:cs typeface="Times New Roman"/>
                <a:sym typeface="Times New Roman"/>
              </a:defRPr>
            </a:pPr>
            <a:r>
              <a:rPr dirty="0"/>
              <a:t>Bachelor of Computer Applications</a:t>
            </a:r>
            <a:endParaRPr sz="3000" dirty="0"/>
          </a:p>
          <a:p>
            <a:pPr algn="ctr" defTabSz="587022">
              <a:lnSpc>
                <a:spcPct val="120000"/>
              </a:lnSpc>
              <a:defRPr sz="2000" b="1">
                <a:latin typeface="Times New Roman"/>
                <a:ea typeface="Times New Roman"/>
                <a:cs typeface="Times New Roman"/>
                <a:sym typeface="Times New Roman"/>
              </a:defRPr>
            </a:pPr>
            <a:r>
              <a:rPr dirty="0"/>
              <a:t>By</a:t>
            </a:r>
          </a:p>
          <a:p>
            <a:pPr algn="ctr" defTabSz="587022">
              <a:lnSpc>
                <a:spcPct val="120000"/>
              </a:lnSpc>
              <a:defRPr sz="1500" b="1">
                <a:latin typeface="Times New Roman"/>
                <a:ea typeface="Times New Roman"/>
                <a:cs typeface="Times New Roman"/>
                <a:sym typeface="Times New Roman"/>
              </a:defRPr>
            </a:pPr>
            <a:r>
              <a:rPr dirty="0"/>
              <a:t> Saniya Banu                U01BP22S0046</a:t>
            </a:r>
          </a:p>
          <a:p>
            <a:pPr algn="ctr" defTabSz="587022">
              <a:lnSpc>
                <a:spcPct val="120000"/>
              </a:lnSpc>
              <a:defRPr sz="1500" b="1">
                <a:latin typeface="Times New Roman"/>
                <a:ea typeface="Times New Roman"/>
                <a:cs typeface="Times New Roman"/>
                <a:sym typeface="Times New Roman"/>
              </a:defRPr>
            </a:pPr>
            <a:r>
              <a:rPr dirty="0"/>
              <a:t> Ayisha Khan M J        U01BP22S0050</a:t>
            </a:r>
          </a:p>
          <a:p>
            <a:pPr algn="ctr" defTabSz="587022">
              <a:lnSpc>
                <a:spcPct val="120000"/>
              </a:lnSpc>
              <a:defRPr sz="1500" b="1">
                <a:latin typeface="Times New Roman"/>
                <a:ea typeface="Times New Roman"/>
                <a:cs typeface="Times New Roman"/>
                <a:sym typeface="Times New Roman"/>
              </a:defRPr>
            </a:pPr>
            <a:r>
              <a:rPr dirty="0"/>
              <a:t> Disha Anilkumar        U01BP22S0085</a:t>
            </a:r>
          </a:p>
          <a:p>
            <a:pPr algn="ctr" defTabSz="587022">
              <a:lnSpc>
                <a:spcPct val="120000"/>
              </a:lnSpc>
              <a:defRPr sz="1500" b="1">
                <a:latin typeface="Times New Roman"/>
                <a:ea typeface="Times New Roman"/>
                <a:cs typeface="Times New Roman"/>
                <a:sym typeface="Times New Roman"/>
              </a:defRPr>
            </a:pPr>
            <a:r>
              <a:rPr dirty="0"/>
              <a:t>  Sadiqua Simran A S   U01DG22S0038</a:t>
            </a:r>
          </a:p>
          <a:p>
            <a:pPr algn="ctr" defTabSz="587022">
              <a:defRPr sz="2800" b="1">
                <a:latin typeface="Times New Roman"/>
                <a:ea typeface="Times New Roman"/>
                <a:cs typeface="Times New Roman"/>
                <a:sym typeface="Times New Roman"/>
              </a:defRPr>
            </a:pPr>
            <a:r>
              <a:rPr dirty="0"/>
              <a:t>Under the guidance of</a:t>
            </a:r>
            <a:endParaRPr sz="3000" dirty="0"/>
          </a:p>
          <a:p>
            <a:pPr algn="ctr" defTabSz="587022">
              <a:defRPr sz="1500">
                <a:latin typeface="Times New Roman"/>
                <a:ea typeface="Times New Roman"/>
                <a:cs typeface="Times New Roman"/>
                <a:sym typeface="Times New Roman"/>
              </a:defRPr>
            </a:pPr>
            <a:r>
              <a:rPr dirty="0"/>
              <a:t>Dayananda K J</a:t>
            </a:r>
          </a:p>
          <a:p>
            <a:pPr algn="ctr" defTabSz="587022">
              <a:defRPr sz="1500">
                <a:latin typeface="Times New Roman"/>
                <a:ea typeface="Times New Roman"/>
                <a:cs typeface="Times New Roman"/>
                <a:sym typeface="Times New Roman"/>
              </a:defRPr>
            </a:pPr>
            <a:r>
              <a:rPr dirty="0"/>
              <a:t>Associate professor &amp; Hod</a:t>
            </a:r>
          </a:p>
          <a:p>
            <a:pPr algn="ctr" defTabSz="587022">
              <a:defRPr sz="1500">
                <a:latin typeface="Times New Roman"/>
                <a:ea typeface="Times New Roman"/>
                <a:cs typeface="Times New Roman"/>
                <a:sym typeface="Times New Roman"/>
              </a:defRPr>
            </a:pPr>
            <a:r>
              <a:rPr dirty="0"/>
              <a:t>Dept. of BCA</a:t>
            </a:r>
          </a:p>
          <a:p>
            <a:pPr algn="ctr" defTabSz="587022">
              <a:defRPr sz="1500">
                <a:latin typeface="Times New Roman"/>
                <a:ea typeface="Times New Roman"/>
                <a:cs typeface="Times New Roman"/>
                <a:sym typeface="Times New Roman"/>
              </a:defRPr>
            </a:pPr>
            <a:endParaRPr dirty="0"/>
          </a:p>
          <a:p>
            <a:pPr algn="ctr" defTabSz="587022">
              <a:defRPr sz="1500">
                <a:latin typeface="Times New Roman"/>
                <a:ea typeface="Times New Roman"/>
                <a:cs typeface="Times New Roman"/>
                <a:sym typeface="Times New Roman"/>
              </a:defRPr>
            </a:pPr>
            <a:endParaRPr dirty="0"/>
          </a:p>
          <a:p>
            <a:pPr algn="ctr" defTabSz="587022">
              <a:defRPr sz="2000">
                <a:latin typeface="Times New Roman"/>
                <a:ea typeface="Times New Roman"/>
                <a:cs typeface="Times New Roman"/>
                <a:sym typeface="Times New Roman"/>
              </a:defRPr>
            </a:pPr>
            <a:endParaRPr dirty="0"/>
          </a:p>
          <a:p>
            <a:pPr algn="ctr" defTabSz="587022">
              <a:defRPr sz="2000" b="1">
                <a:latin typeface="Times New Roman"/>
                <a:ea typeface="Times New Roman"/>
                <a:cs typeface="Times New Roman"/>
                <a:sym typeface="Times New Roman"/>
              </a:defRPr>
            </a:pPr>
            <a:r>
              <a:rPr dirty="0"/>
              <a:t>DEPARTMENT OF COMPUTER APPLICATION   </a:t>
            </a:r>
          </a:p>
          <a:p>
            <a:pPr algn="ctr" defTabSz="587022">
              <a:defRPr sz="2000" b="1">
                <a:latin typeface="Times New Roman"/>
                <a:ea typeface="Times New Roman"/>
                <a:cs typeface="Times New Roman"/>
                <a:sym typeface="Times New Roman"/>
              </a:defRPr>
            </a:pPr>
            <a:r>
              <a:rPr dirty="0"/>
              <a:t>GSSS SIMHA SUBBAMAHALAKSHMI FIRST GRADE COLLEGE</a:t>
            </a:r>
          </a:p>
        </p:txBody>
      </p:sp>
      <p:pic>
        <p:nvPicPr>
          <p:cNvPr id="98" name="Image" descr="Image"/>
          <p:cNvPicPr>
            <a:picLocks noChangeAspect="1"/>
          </p:cNvPicPr>
          <p:nvPr/>
        </p:nvPicPr>
        <p:blipFill>
          <a:blip r:embed="rId3"/>
          <a:srcRect t="1216" r="52" b="254"/>
          <a:stretch>
            <a:fillRect/>
          </a:stretch>
        </p:blipFill>
        <p:spPr>
          <a:xfrm>
            <a:off x="5667802" y="5092734"/>
            <a:ext cx="856395" cy="790679"/>
          </a:xfrm>
          <a:custGeom>
            <a:avLst/>
            <a:gdLst/>
            <a:ahLst/>
            <a:cxnLst>
              <a:cxn ang="0">
                <a:pos x="wd2" y="hd2"/>
              </a:cxn>
              <a:cxn ang="5400000">
                <a:pos x="wd2" y="hd2"/>
              </a:cxn>
              <a:cxn ang="10800000">
                <a:pos x="wd2" y="hd2"/>
              </a:cxn>
              <a:cxn ang="16200000">
                <a:pos x="wd2" y="hd2"/>
              </a:cxn>
            </a:cxnLst>
            <a:rect l="0" t="0" r="r" b="b"/>
            <a:pathLst>
              <a:path w="21596" h="21583" extrusionOk="0">
                <a:moveTo>
                  <a:pt x="10871" y="0"/>
                </a:moveTo>
                <a:cubicBezTo>
                  <a:pt x="10850" y="17"/>
                  <a:pt x="10631" y="716"/>
                  <a:pt x="10375" y="1549"/>
                </a:cubicBezTo>
                <a:cubicBezTo>
                  <a:pt x="10119" y="2380"/>
                  <a:pt x="9870" y="3062"/>
                  <a:pt x="9829" y="3073"/>
                </a:cubicBezTo>
                <a:cubicBezTo>
                  <a:pt x="9787" y="3085"/>
                  <a:pt x="9147" y="2576"/>
                  <a:pt x="8393" y="1936"/>
                </a:cubicBezTo>
                <a:cubicBezTo>
                  <a:pt x="7639" y="1297"/>
                  <a:pt x="6994" y="785"/>
                  <a:pt x="6978" y="798"/>
                </a:cubicBezTo>
                <a:cubicBezTo>
                  <a:pt x="6962" y="811"/>
                  <a:pt x="7194" y="1499"/>
                  <a:pt x="7493" y="2335"/>
                </a:cubicBezTo>
                <a:cubicBezTo>
                  <a:pt x="7888" y="3435"/>
                  <a:pt x="8025" y="3874"/>
                  <a:pt x="7969" y="3920"/>
                </a:cubicBezTo>
                <a:cubicBezTo>
                  <a:pt x="7913" y="3966"/>
                  <a:pt x="7344" y="3857"/>
                  <a:pt x="5926" y="3521"/>
                </a:cubicBezTo>
                <a:lnTo>
                  <a:pt x="3974" y="3061"/>
                </a:lnTo>
                <a:lnTo>
                  <a:pt x="5339" y="4150"/>
                </a:lnTo>
                <a:lnTo>
                  <a:pt x="6715" y="5238"/>
                </a:lnTo>
                <a:lnTo>
                  <a:pt x="7372" y="5238"/>
                </a:lnTo>
                <a:lnTo>
                  <a:pt x="8029" y="5238"/>
                </a:lnTo>
                <a:lnTo>
                  <a:pt x="8201" y="5021"/>
                </a:lnTo>
                <a:cubicBezTo>
                  <a:pt x="8436" y="4720"/>
                  <a:pt x="9078" y="4234"/>
                  <a:pt x="9455" y="4077"/>
                </a:cubicBezTo>
                <a:cubicBezTo>
                  <a:pt x="10354" y="3702"/>
                  <a:pt x="11402" y="3708"/>
                  <a:pt x="12317" y="4089"/>
                </a:cubicBezTo>
                <a:cubicBezTo>
                  <a:pt x="12689" y="4244"/>
                  <a:pt x="13364" y="4765"/>
                  <a:pt x="13541" y="5033"/>
                </a:cubicBezTo>
                <a:lnTo>
                  <a:pt x="13682" y="5238"/>
                </a:lnTo>
                <a:lnTo>
                  <a:pt x="14350" y="5238"/>
                </a:lnTo>
                <a:lnTo>
                  <a:pt x="15027" y="5238"/>
                </a:lnTo>
                <a:lnTo>
                  <a:pt x="16382" y="4162"/>
                </a:lnTo>
                <a:lnTo>
                  <a:pt x="17737" y="3109"/>
                </a:lnTo>
                <a:lnTo>
                  <a:pt x="15785" y="3569"/>
                </a:lnTo>
                <a:cubicBezTo>
                  <a:pt x="14698" y="3822"/>
                  <a:pt x="13797" y="3995"/>
                  <a:pt x="13763" y="3968"/>
                </a:cubicBezTo>
                <a:cubicBezTo>
                  <a:pt x="13728" y="3940"/>
                  <a:pt x="13920" y="3273"/>
                  <a:pt x="14208" y="2468"/>
                </a:cubicBezTo>
                <a:cubicBezTo>
                  <a:pt x="14491" y="1677"/>
                  <a:pt x="14760" y="954"/>
                  <a:pt x="14794" y="859"/>
                </a:cubicBezTo>
                <a:cubicBezTo>
                  <a:pt x="14848" y="703"/>
                  <a:pt x="14803" y="729"/>
                  <a:pt x="14441" y="1040"/>
                </a:cubicBezTo>
                <a:cubicBezTo>
                  <a:pt x="12852" y="2406"/>
                  <a:pt x="11946" y="3134"/>
                  <a:pt x="11892" y="3073"/>
                </a:cubicBezTo>
                <a:cubicBezTo>
                  <a:pt x="11860" y="3037"/>
                  <a:pt x="11627" y="2324"/>
                  <a:pt x="11376" y="1488"/>
                </a:cubicBezTo>
                <a:cubicBezTo>
                  <a:pt x="11125" y="653"/>
                  <a:pt x="10892" y="-17"/>
                  <a:pt x="10871" y="0"/>
                </a:cubicBezTo>
                <a:close/>
                <a:moveTo>
                  <a:pt x="10709" y="4670"/>
                </a:moveTo>
                <a:cubicBezTo>
                  <a:pt x="10403" y="4685"/>
                  <a:pt x="10108" y="4740"/>
                  <a:pt x="9900" y="4827"/>
                </a:cubicBezTo>
                <a:cubicBezTo>
                  <a:pt x="9610" y="4948"/>
                  <a:pt x="9101" y="5309"/>
                  <a:pt x="9101" y="5396"/>
                </a:cubicBezTo>
                <a:cubicBezTo>
                  <a:pt x="9101" y="5419"/>
                  <a:pt x="9260" y="5493"/>
                  <a:pt x="9465" y="5553"/>
                </a:cubicBezTo>
                <a:cubicBezTo>
                  <a:pt x="9883" y="5674"/>
                  <a:pt x="10483" y="5969"/>
                  <a:pt x="10689" y="6158"/>
                </a:cubicBezTo>
                <a:cubicBezTo>
                  <a:pt x="10763" y="6227"/>
                  <a:pt x="10844" y="6291"/>
                  <a:pt x="10871" y="6291"/>
                </a:cubicBezTo>
                <a:cubicBezTo>
                  <a:pt x="10898" y="6291"/>
                  <a:pt x="10988" y="6227"/>
                  <a:pt x="11063" y="6158"/>
                </a:cubicBezTo>
                <a:cubicBezTo>
                  <a:pt x="11268" y="5969"/>
                  <a:pt x="11858" y="5674"/>
                  <a:pt x="12276" y="5553"/>
                </a:cubicBezTo>
                <a:cubicBezTo>
                  <a:pt x="12481" y="5493"/>
                  <a:pt x="12651" y="5429"/>
                  <a:pt x="12651" y="5408"/>
                </a:cubicBezTo>
                <a:cubicBezTo>
                  <a:pt x="12651" y="5297"/>
                  <a:pt x="11900" y="4829"/>
                  <a:pt x="11579" y="4742"/>
                </a:cubicBezTo>
                <a:cubicBezTo>
                  <a:pt x="11339" y="4677"/>
                  <a:pt x="11016" y="4655"/>
                  <a:pt x="10709" y="4670"/>
                </a:cubicBezTo>
                <a:close/>
                <a:moveTo>
                  <a:pt x="19537" y="5795"/>
                </a:moveTo>
                <a:lnTo>
                  <a:pt x="19385" y="5916"/>
                </a:lnTo>
                <a:cubicBezTo>
                  <a:pt x="19163" y="6081"/>
                  <a:pt x="18700" y="6262"/>
                  <a:pt x="18212" y="6376"/>
                </a:cubicBezTo>
                <a:cubicBezTo>
                  <a:pt x="17878" y="6454"/>
                  <a:pt x="17436" y="6465"/>
                  <a:pt x="15785" y="6472"/>
                </a:cubicBezTo>
                <a:cubicBezTo>
                  <a:pt x="14094" y="6478"/>
                  <a:pt x="13662" y="6505"/>
                  <a:pt x="13217" y="6593"/>
                </a:cubicBezTo>
                <a:cubicBezTo>
                  <a:pt x="12098" y="6814"/>
                  <a:pt x="11420" y="7199"/>
                  <a:pt x="11063" y="7815"/>
                </a:cubicBezTo>
                <a:cubicBezTo>
                  <a:pt x="10961" y="7991"/>
                  <a:pt x="10869" y="8142"/>
                  <a:pt x="10851" y="8142"/>
                </a:cubicBezTo>
                <a:cubicBezTo>
                  <a:pt x="10833" y="8142"/>
                  <a:pt x="10724" y="7982"/>
                  <a:pt x="10618" y="7791"/>
                </a:cubicBezTo>
                <a:cubicBezTo>
                  <a:pt x="10303" y="7217"/>
                  <a:pt x="9692" y="6851"/>
                  <a:pt x="8606" y="6606"/>
                </a:cubicBezTo>
                <a:cubicBezTo>
                  <a:pt x="8115" y="6496"/>
                  <a:pt x="7868" y="6492"/>
                  <a:pt x="6007" y="6485"/>
                </a:cubicBezTo>
                <a:cubicBezTo>
                  <a:pt x="3888" y="6477"/>
                  <a:pt x="3597" y="6451"/>
                  <a:pt x="2953" y="6218"/>
                </a:cubicBezTo>
                <a:cubicBezTo>
                  <a:pt x="2797" y="6161"/>
                  <a:pt x="2564" y="6058"/>
                  <a:pt x="2437" y="5989"/>
                </a:cubicBezTo>
                <a:lnTo>
                  <a:pt x="2205" y="5868"/>
                </a:lnTo>
                <a:lnTo>
                  <a:pt x="2205" y="12570"/>
                </a:lnTo>
                <a:cubicBezTo>
                  <a:pt x="2205" y="18935"/>
                  <a:pt x="2218" y="19278"/>
                  <a:pt x="2336" y="19236"/>
                </a:cubicBezTo>
                <a:cubicBezTo>
                  <a:pt x="2590" y="19144"/>
                  <a:pt x="3591" y="19145"/>
                  <a:pt x="4237" y="19236"/>
                </a:cubicBezTo>
                <a:cubicBezTo>
                  <a:pt x="4595" y="19286"/>
                  <a:pt x="5377" y="19440"/>
                  <a:pt x="5956" y="19587"/>
                </a:cubicBezTo>
                <a:cubicBezTo>
                  <a:pt x="6535" y="19734"/>
                  <a:pt x="7134" y="19874"/>
                  <a:pt x="7291" y="19901"/>
                </a:cubicBezTo>
                <a:cubicBezTo>
                  <a:pt x="7447" y="19929"/>
                  <a:pt x="7912" y="19946"/>
                  <a:pt x="8323" y="19938"/>
                </a:cubicBezTo>
                <a:cubicBezTo>
                  <a:pt x="8962" y="19925"/>
                  <a:pt x="9121" y="19903"/>
                  <a:pt x="9485" y="19768"/>
                </a:cubicBezTo>
                <a:cubicBezTo>
                  <a:pt x="9998" y="19577"/>
                  <a:pt x="10405" y="19269"/>
                  <a:pt x="10638" y="18897"/>
                </a:cubicBezTo>
                <a:cubicBezTo>
                  <a:pt x="10733" y="18746"/>
                  <a:pt x="10824" y="18631"/>
                  <a:pt x="10841" y="18631"/>
                </a:cubicBezTo>
                <a:cubicBezTo>
                  <a:pt x="10858" y="18631"/>
                  <a:pt x="10960" y="18767"/>
                  <a:pt x="11063" y="18934"/>
                </a:cubicBezTo>
                <a:cubicBezTo>
                  <a:pt x="11282" y="19291"/>
                  <a:pt x="11459" y="19452"/>
                  <a:pt x="11811" y="19635"/>
                </a:cubicBezTo>
                <a:cubicBezTo>
                  <a:pt x="12567" y="20029"/>
                  <a:pt x="13760" y="20058"/>
                  <a:pt x="15502" y="19708"/>
                </a:cubicBezTo>
                <a:cubicBezTo>
                  <a:pt x="17314" y="19344"/>
                  <a:pt x="18895" y="19159"/>
                  <a:pt x="19315" y="19260"/>
                </a:cubicBezTo>
                <a:lnTo>
                  <a:pt x="19537" y="19321"/>
                </a:lnTo>
                <a:lnTo>
                  <a:pt x="19537" y="12558"/>
                </a:lnTo>
                <a:lnTo>
                  <a:pt x="19537" y="5795"/>
                </a:lnTo>
                <a:close/>
                <a:moveTo>
                  <a:pt x="0" y="7223"/>
                </a:moveTo>
                <a:lnTo>
                  <a:pt x="0" y="14409"/>
                </a:lnTo>
                <a:lnTo>
                  <a:pt x="0" y="21583"/>
                </a:lnTo>
                <a:lnTo>
                  <a:pt x="293" y="21462"/>
                </a:lnTo>
                <a:cubicBezTo>
                  <a:pt x="452" y="21396"/>
                  <a:pt x="822" y="21289"/>
                  <a:pt x="1122" y="21220"/>
                </a:cubicBezTo>
                <a:cubicBezTo>
                  <a:pt x="1641" y="21100"/>
                  <a:pt x="1809" y="21091"/>
                  <a:pt x="4581" y="21087"/>
                </a:cubicBezTo>
                <a:cubicBezTo>
                  <a:pt x="7362" y="21083"/>
                  <a:pt x="7517" y="21073"/>
                  <a:pt x="7958" y="20954"/>
                </a:cubicBezTo>
                <a:cubicBezTo>
                  <a:pt x="8411" y="20832"/>
                  <a:pt x="9173" y="20497"/>
                  <a:pt x="9384" y="20325"/>
                </a:cubicBezTo>
                <a:cubicBezTo>
                  <a:pt x="9443" y="20278"/>
                  <a:pt x="9306" y="20321"/>
                  <a:pt x="9071" y="20409"/>
                </a:cubicBezTo>
                <a:cubicBezTo>
                  <a:pt x="8476" y="20631"/>
                  <a:pt x="7398" y="20662"/>
                  <a:pt x="6330" y="20494"/>
                </a:cubicBezTo>
                <a:cubicBezTo>
                  <a:pt x="4637" y="20228"/>
                  <a:pt x="2772" y="20190"/>
                  <a:pt x="1719" y="20397"/>
                </a:cubicBezTo>
                <a:cubicBezTo>
                  <a:pt x="1472" y="20446"/>
                  <a:pt x="1238" y="20464"/>
                  <a:pt x="1203" y="20446"/>
                </a:cubicBezTo>
                <a:cubicBezTo>
                  <a:pt x="1164" y="20426"/>
                  <a:pt x="1133" y="17828"/>
                  <a:pt x="1133" y="14010"/>
                </a:cubicBezTo>
                <a:cubicBezTo>
                  <a:pt x="1133" y="8928"/>
                  <a:pt x="1112" y="7610"/>
                  <a:pt x="1042" y="7610"/>
                </a:cubicBezTo>
                <a:cubicBezTo>
                  <a:pt x="993" y="7610"/>
                  <a:pt x="739" y="7524"/>
                  <a:pt x="475" y="7416"/>
                </a:cubicBezTo>
                <a:lnTo>
                  <a:pt x="0" y="7223"/>
                </a:lnTo>
                <a:close/>
                <a:moveTo>
                  <a:pt x="21580" y="7223"/>
                </a:moveTo>
                <a:cubicBezTo>
                  <a:pt x="21563" y="7209"/>
                  <a:pt x="21437" y="7252"/>
                  <a:pt x="21307" y="7331"/>
                </a:cubicBezTo>
                <a:cubicBezTo>
                  <a:pt x="21177" y="7409"/>
                  <a:pt x="20948" y="7512"/>
                  <a:pt x="20791" y="7561"/>
                </a:cubicBezTo>
                <a:lnTo>
                  <a:pt x="20498" y="7658"/>
                </a:lnTo>
                <a:lnTo>
                  <a:pt x="20488" y="14046"/>
                </a:lnTo>
                <a:cubicBezTo>
                  <a:pt x="20473" y="19391"/>
                  <a:pt x="20458" y="20432"/>
                  <a:pt x="20377" y="20458"/>
                </a:cubicBezTo>
                <a:cubicBezTo>
                  <a:pt x="20323" y="20474"/>
                  <a:pt x="20069" y="20441"/>
                  <a:pt x="19820" y="20385"/>
                </a:cubicBezTo>
                <a:cubicBezTo>
                  <a:pt x="19458" y="20302"/>
                  <a:pt x="19101" y="20275"/>
                  <a:pt x="18020" y="20276"/>
                </a:cubicBezTo>
                <a:cubicBezTo>
                  <a:pt x="16859" y="20276"/>
                  <a:pt x="16505" y="20306"/>
                  <a:pt x="15533" y="20446"/>
                </a:cubicBezTo>
                <a:cubicBezTo>
                  <a:pt x="14069" y="20657"/>
                  <a:pt x="13200" y="20647"/>
                  <a:pt x="12550" y="20409"/>
                </a:cubicBezTo>
                <a:lnTo>
                  <a:pt x="12115" y="20252"/>
                </a:lnTo>
                <a:lnTo>
                  <a:pt x="12347" y="20409"/>
                </a:lnTo>
                <a:cubicBezTo>
                  <a:pt x="12476" y="20500"/>
                  <a:pt x="12770" y="20647"/>
                  <a:pt x="12994" y="20736"/>
                </a:cubicBezTo>
                <a:cubicBezTo>
                  <a:pt x="13819" y="21066"/>
                  <a:pt x="13865" y="21079"/>
                  <a:pt x="17019" y="21087"/>
                </a:cubicBezTo>
                <a:cubicBezTo>
                  <a:pt x="19782" y="21094"/>
                  <a:pt x="19960" y="21100"/>
                  <a:pt x="20478" y="21220"/>
                </a:cubicBezTo>
                <a:cubicBezTo>
                  <a:pt x="20779" y="21289"/>
                  <a:pt x="21148" y="21399"/>
                  <a:pt x="21297" y="21462"/>
                </a:cubicBezTo>
                <a:lnTo>
                  <a:pt x="21570" y="21571"/>
                </a:lnTo>
                <a:lnTo>
                  <a:pt x="21590" y="14409"/>
                </a:lnTo>
                <a:cubicBezTo>
                  <a:pt x="21600" y="10470"/>
                  <a:pt x="21597" y="7237"/>
                  <a:pt x="21580" y="7223"/>
                </a:cubicBezTo>
                <a:close/>
              </a:path>
            </a:pathLst>
          </a:cu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55" name="Rectangle 3"/>
          <p:cNvSpPr/>
          <p:nvPr/>
        </p:nvSpPr>
        <p:spPr>
          <a:xfrm>
            <a:off x="178269" y="138178"/>
            <a:ext cx="11658603" cy="6386516"/>
          </a:xfrm>
          <a:prstGeom prst="rect">
            <a:avLst/>
          </a:prstGeom>
          <a:ln w="12700">
            <a:solidFill>
              <a:srgbClr val="000000"/>
            </a:solidFill>
            <a:miter/>
          </a:ln>
        </p:spPr>
        <p:txBody>
          <a:bodyPr lIns="45718" tIns="45718" rIns="45718" bIns="45718" anchor="ctr"/>
          <a:lstStyle/>
          <a:p>
            <a:pPr algn="ctr"/>
            <a:endParaRPr/>
          </a:p>
        </p:txBody>
      </p:sp>
      <p:sp>
        <p:nvSpPr>
          <p:cNvPr id="156" name="Title 1"/>
          <p:cNvSpPr txBox="1">
            <a:spLocks noGrp="1"/>
          </p:cNvSpPr>
          <p:nvPr>
            <p:ph type="title"/>
          </p:nvPr>
        </p:nvSpPr>
        <p:spPr>
          <a:xfrm>
            <a:off x="522572" y="720472"/>
            <a:ext cx="2833355" cy="963115"/>
          </a:xfrm>
          <a:prstGeom prst="rect">
            <a:avLst/>
          </a:prstGeom>
        </p:spPr>
        <p:txBody>
          <a:bodyPr/>
          <a:lstStyle>
            <a:lvl1pPr algn="ctr" defTabSz="841247">
              <a:defRPr sz="3500" b="1">
                <a:latin typeface="Times New Roman"/>
                <a:ea typeface="Times New Roman"/>
                <a:cs typeface="Times New Roman"/>
                <a:sym typeface="Times New Roman"/>
              </a:defRPr>
            </a:lvl1pPr>
          </a:lstStyle>
          <a:p>
            <a:r>
              <a:t>Flow diagram</a:t>
            </a:r>
          </a:p>
        </p:txBody>
      </p:sp>
      <p:grpSp>
        <p:nvGrpSpPr>
          <p:cNvPr id="193" name="Group 19"/>
          <p:cNvGrpSpPr/>
          <p:nvPr/>
        </p:nvGrpSpPr>
        <p:grpSpPr>
          <a:xfrm>
            <a:off x="4829577" y="266272"/>
            <a:ext cx="4427310" cy="6130329"/>
            <a:chOff x="0" y="0"/>
            <a:chExt cx="4427308" cy="6130327"/>
          </a:xfrm>
        </p:grpSpPr>
        <p:grpSp>
          <p:nvGrpSpPr>
            <p:cNvPr id="159" name="Oval 42"/>
            <p:cNvGrpSpPr/>
            <p:nvPr/>
          </p:nvGrpSpPr>
          <p:grpSpPr>
            <a:xfrm>
              <a:off x="4197" y="-1"/>
              <a:ext cx="2707924" cy="570733"/>
              <a:chOff x="0" y="0"/>
              <a:chExt cx="2707922" cy="570731"/>
            </a:xfrm>
          </p:grpSpPr>
          <p:sp>
            <p:nvSpPr>
              <p:cNvPr id="157" name="Oval"/>
              <p:cNvSpPr/>
              <p:nvPr/>
            </p:nvSpPr>
            <p:spPr>
              <a:xfrm>
                <a:off x="-1" y="0"/>
                <a:ext cx="2707924" cy="570732"/>
              </a:xfrm>
              <a:prstGeom prst="ellipse">
                <a:avLst/>
              </a:prstGeom>
              <a:noFill/>
              <a:ln w="12700" cap="flat">
                <a:solidFill>
                  <a:srgbClr val="C00000"/>
                </a:solidFill>
                <a:prstDash val="solid"/>
                <a:miter lim="800000"/>
              </a:ln>
              <a:effectLst/>
            </p:spPr>
            <p:txBody>
              <a:bodyPr wrap="square" lIns="45718" tIns="45718" rIns="45718" bIns="45718" numCol="1" anchor="ctr">
                <a:noAutofit/>
              </a:bodyPr>
              <a:lstStyle/>
              <a:p>
                <a:pPr algn="ctr">
                  <a:defRPr sz="1400" b="1">
                    <a:latin typeface="Times New Roman"/>
                    <a:ea typeface="Times New Roman"/>
                    <a:cs typeface="Times New Roman"/>
                    <a:sym typeface="Times New Roman"/>
                  </a:defRPr>
                </a:pPr>
                <a:endParaRPr/>
              </a:p>
            </p:txBody>
          </p:sp>
          <p:sp>
            <p:nvSpPr>
              <p:cNvPr id="158" name="Start Project"/>
              <p:cNvSpPr txBox="1"/>
              <p:nvPr/>
            </p:nvSpPr>
            <p:spPr>
              <a:xfrm>
                <a:off x="448636" y="141821"/>
                <a:ext cx="1810651" cy="28708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ctr">
                <a:spAutoFit/>
              </a:bodyPr>
              <a:lstStyle>
                <a:lvl1pPr algn="ctr">
                  <a:defRPr sz="1400" b="1">
                    <a:latin typeface="Times New Roman"/>
                    <a:ea typeface="Times New Roman"/>
                    <a:cs typeface="Times New Roman"/>
                    <a:sym typeface="Times New Roman"/>
                  </a:defRPr>
                </a:lvl1pPr>
              </a:lstStyle>
              <a:p>
                <a:r>
                  <a:t>Start Project</a:t>
                </a:r>
              </a:p>
            </p:txBody>
          </p:sp>
        </p:grpSp>
        <p:grpSp>
          <p:nvGrpSpPr>
            <p:cNvPr id="162" name="Rectangle 43"/>
            <p:cNvGrpSpPr/>
            <p:nvPr/>
          </p:nvGrpSpPr>
          <p:grpSpPr>
            <a:xfrm>
              <a:off x="114401" y="845297"/>
              <a:ext cx="2487512" cy="343215"/>
              <a:chOff x="0" y="0"/>
              <a:chExt cx="2487510" cy="343214"/>
            </a:xfrm>
          </p:grpSpPr>
          <p:sp>
            <p:nvSpPr>
              <p:cNvPr id="160" name="Rectangle"/>
              <p:cNvSpPr/>
              <p:nvPr/>
            </p:nvSpPr>
            <p:spPr>
              <a:xfrm>
                <a:off x="-1" y="-1"/>
                <a:ext cx="2487512" cy="343216"/>
              </a:xfrm>
              <a:prstGeom prst="rect">
                <a:avLst/>
              </a:prstGeom>
              <a:noFill/>
              <a:ln w="12700" cap="flat">
                <a:solidFill>
                  <a:srgbClr val="C00000"/>
                </a:solidFill>
                <a:prstDash val="solid"/>
                <a:miter lim="800000"/>
              </a:ln>
              <a:effectLst/>
            </p:spPr>
            <p:txBody>
              <a:bodyPr wrap="square" lIns="45718" tIns="45718" rIns="45718" bIns="45718" numCol="1" anchor="ctr">
                <a:noAutofit/>
              </a:bodyPr>
              <a:lstStyle/>
              <a:p>
                <a:pPr algn="ctr">
                  <a:defRPr sz="1400">
                    <a:latin typeface="Times New Roman"/>
                    <a:ea typeface="Times New Roman"/>
                    <a:cs typeface="Times New Roman"/>
                    <a:sym typeface="Times New Roman"/>
                  </a:defRPr>
                </a:pPr>
                <a:endParaRPr/>
              </a:p>
            </p:txBody>
          </p:sp>
          <p:sp>
            <p:nvSpPr>
              <p:cNvPr id="161" name="Preliminary Process"/>
              <p:cNvSpPr txBox="1"/>
              <p:nvPr/>
            </p:nvSpPr>
            <p:spPr>
              <a:xfrm>
                <a:off x="52069" y="28062"/>
                <a:ext cx="2383372" cy="28708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ctr">
                <a:spAutoFit/>
              </a:bodyPr>
              <a:lstStyle>
                <a:lvl1pPr algn="ctr">
                  <a:defRPr sz="1400">
                    <a:latin typeface="Times New Roman"/>
                    <a:ea typeface="Times New Roman"/>
                    <a:cs typeface="Times New Roman"/>
                    <a:sym typeface="Times New Roman"/>
                  </a:defRPr>
                </a:lvl1pPr>
              </a:lstStyle>
              <a:p>
                <a:r>
                  <a:t>Preliminary Process</a:t>
                </a:r>
              </a:p>
            </p:txBody>
          </p:sp>
        </p:grpSp>
        <p:sp>
          <p:nvSpPr>
            <p:cNvPr id="163" name="Straight Arrow Connector 44"/>
            <p:cNvSpPr/>
            <p:nvPr/>
          </p:nvSpPr>
          <p:spPr>
            <a:xfrm>
              <a:off x="1358158" y="570728"/>
              <a:ext cx="2" cy="274571"/>
            </a:xfrm>
            <a:prstGeom prst="line">
              <a:avLst/>
            </a:prstGeom>
            <a:noFill/>
            <a:ln w="6350" cap="flat">
              <a:solidFill>
                <a:srgbClr val="C00000"/>
              </a:solidFill>
              <a:prstDash val="solid"/>
              <a:miter lim="800000"/>
              <a:tailEnd type="triangle" w="med" len="med"/>
            </a:ln>
            <a:effectLst/>
          </p:spPr>
          <p:txBody>
            <a:bodyPr wrap="square" lIns="45718" tIns="45718" rIns="45718" bIns="45718" numCol="1" anchor="t">
              <a:noAutofit/>
            </a:bodyPr>
            <a:lstStyle/>
            <a:p>
              <a:endParaRPr/>
            </a:p>
          </p:txBody>
        </p:sp>
        <p:grpSp>
          <p:nvGrpSpPr>
            <p:cNvPr id="166" name="Rectangle 45"/>
            <p:cNvGrpSpPr/>
            <p:nvPr/>
          </p:nvGrpSpPr>
          <p:grpSpPr>
            <a:xfrm>
              <a:off x="114401" y="1417313"/>
              <a:ext cx="2487512" cy="343215"/>
              <a:chOff x="0" y="0"/>
              <a:chExt cx="2487510" cy="343214"/>
            </a:xfrm>
          </p:grpSpPr>
          <p:sp>
            <p:nvSpPr>
              <p:cNvPr id="164" name="Rectangle"/>
              <p:cNvSpPr/>
              <p:nvPr/>
            </p:nvSpPr>
            <p:spPr>
              <a:xfrm>
                <a:off x="-1" y="-1"/>
                <a:ext cx="2487512" cy="343216"/>
              </a:xfrm>
              <a:prstGeom prst="rect">
                <a:avLst/>
              </a:prstGeom>
              <a:noFill/>
              <a:ln w="12700" cap="flat">
                <a:solidFill>
                  <a:srgbClr val="C00000"/>
                </a:solidFill>
                <a:prstDash val="solid"/>
                <a:miter lim="800000"/>
              </a:ln>
              <a:effectLst/>
            </p:spPr>
            <p:txBody>
              <a:bodyPr wrap="square" lIns="45718" tIns="45718" rIns="45718" bIns="45718" numCol="1" anchor="ctr">
                <a:noAutofit/>
              </a:bodyPr>
              <a:lstStyle/>
              <a:p>
                <a:pPr algn="ctr">
                  <a:defRPr sz="1400">
                    <a:latin typeface="Times New Roman"/>
                    <a:ea typeface="Times New Roman"/>
                    <a:cs typeface="Times New Roman"/>
                    <a:sym typeface="Times New Roman"/>
                  </a:defRPr>
                </a:pPr>
                <a:endParaRPr/>
              </a:p>
            </p:txBody>
          </p:sp>
          <p:sp>
            <p:nvSpPr>
              <p:cNvPr id="165" name="Text Preprocessing"/>
              <p:cNvSpPr txBox="1"/>
              <p:nvPr/>
            </p:nvSpPr>
            <p:spPr>
              <a:xfrm>
                <a:off x="52069" y="28062"/>
                <a:ext cx="2383372" cy="28708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ctr">
                <a:spAutoFit/>
              </a:bodyPr>
              <a:lstStyle>
                <a:lvl1pPr algn="ctr">
                  <a:defRPr sz="1400">
                    <a:latin typeface="Times New Roman"/>
                    <a:ea typeface="Times New Roman"/>
                    <a:cs typeface="Times New Roman"/>
                    <a:sym typeface="Times New Roman"/>
                  </a:defRPr>
                </a:lvl1pPr>
              </a:lstStyle>
              <a:p>
                <a:r>
                  <a:t>Text Preprocessing</a:t>
                </a:r>
              </a:p>
            </p:txBody>
          </p:sp>
        </p:grpSp>
        <p:grpSp>
          <p:nvGrpSpPr>
            <p:cNvPr id="169" name="Parallelogram 46"/>
            <p:cNvGrpSpPr/>
            <p:nvPr/>
          </p:nvGrpSpPr>
          <p:grpSpPr>
            <a:xfrm>
              <a:off x="114399" y="2572796"/>
              <a:ext cx="2487512" cy="363235"/>
              <a:chOff x="0" y="0"/>
              <a:chExt cx="2487511" cy="363234"/>
            </a:xfrm>
          </p:grpSpPr>
          <p:sp>
            <p:nvSpPr>
              <p:cNvPr id="167" name="Shape"/>
              <p:cNvSpPr/>
              <p:nvPr/>
            </p:nvSpPr>
            <p:spPr>
              <a:xfrm>
                <a:off x="-1" y="-1"/>
                <a:ext cx="2487512" cy="36323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789" y="0"/>
                    </a:lnTo>
                    <a:lnTo>
                      <a:pt x="21600" y="0"/>
                    </a:lnTo>
                    <a:lnTo>
                      <a:pt x="20811" y="21600"/>
                    </a:lnTo>
                    <a:close/>
                  </a:path>
                </a:pathLst>
              </a:custGeom>
              <a:noFill/>
              <a:ln w="12700" cap="flat">
                <a:solidFill>
                  <a:srgbClr val="C00000"/>
                </a:solidFill>
                <a:prstDash val="solid"/>
                <a:miter lim="800000"/>
              </a:ln>
              <a:effectLst/>
            </p:spPr>
            <p:txBody>
              <a:bodyPr wrap="square" lIns="45718" tIns="45718" rIns="45718" bIns="45718" numCol="1" anchor="ctr">
                <a:noAutofit/>
              </a:bodyPr>
              <a:lstStyle/>
              <a:p>
                <a:pPr algn="ctr">
                  <a:defRPr sz="1400">
                    <a:latin typeface="Times New Roman"/>
                    <a:ea typeface="Times New Roman"/>
                    <a:cs typeface="Times New Roman"/>
                    <a:sym typeface="Times New Roman"/>
                  </a:defRPr>
                </a:pPr>
                <a:endParaRPr/>
              </a:p>
            </p:txBody>
          </p:sp>
          <p:sp>
            <p:nvSpPr>
              <p:cNvPr id="168" name="Model Generation"/>
              <p:cNvSpPr txBox="1"/>
              <p:nvPr/>
            </p:nvSpPr>
            <p:spPr>
              <a:xfrm>
                <a:off x="297198" y="38072"/>
                <a:ext cx="1893114" cy="28708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ctr">
                <a:spAutoFit/>
              </a:bodyPr>
              <a:lstStyle>
                <a:lvl1pPr algn="ctr">
                  <a:defRPr sz="1400">
                    <a:latin typeface="Times New Roman"/>
                    <a:ea typeface="Times New Roman"/>
                    <a:cs typeface="Times New Roman"/>
                    <a:sym typeface="Times New Roman"/>
                  </a:defRPr>
                </a:lvl1pPr>
              </a:lstStyle>
              <a:p>
                <a:r>
                  <a:t>Model Generation</a:t>
                </a:r>
              </a:p>
            </p:txBody>
          </p:sp>
        </p:grpSp>
        <p:grpSp>
          <p:nvGrpSpPr>
            <p:cNvPr id="172" name="Diamond 47"/>
            <p:cNvGrpSpPr/>
            <p:nvPr/>
          </p:nvGrpSpPr>
          <p:grpSpPr>
            <a:xfrm>
              <a:off x="59294" y="3150529"/>
              <a:ext cx="2597718" cy="790828"/>
              <a:chOff x="0" y="0"/>
              <a:chExt cx="2597716" cy="790826"/>
            </a:xfrm>
          </p:grpSpPr>
          <p:sp>
            <p:nvSpPr>
              <p:cNvPr id="170" name="Polygon"/>
              <p:cNvSpPr/>
              <p:nvPr/>
            </p:nvSpPr>
            <p:spPr>
              <a:xfrm>
                <a:off x="0" y="-1"/>
                <a:ext cx="2597717" cy="790828"/>
              </a:xfrm>
              <a:prstGeom prst="diamond">
                <a:avLst/>
              </a:prstGeom>
              <a:noFill/>
              <a:ln w="12700" cap="flat">
                <a:solidFill>
                  <a:srgbClr val="C00000"/>
                </a:solidFill>
                <a:prstDash val="solid"/>
                <a:miter lim="800000"/>
              </a:ln>
              <a:effectLst/>
            </p:spPr>
            <p:txBody>
              <a:bodyPr wrap="square" lIns="45718" tIns="45718" rIns="45718" bIns="45718" numCol="1" anchor="ctr">
                <a:noAutofit/>
              </a:bodyPr>
              <a:lstStyle/>
              <a:p>
                <a:pPr algn="ctr">
                  <a:defRPr sz="1400">
                    <a:latin typeface="Times New Roman"/>
                    <a:ea typeface="Times New Roman"/>
                    <a:cs typeface="Times New Roman"/>
                    <a:sym typeface="Times New Roman"/>
                  </a:defRPr>
                </a:pPr>
                <a:endParaRPr/>
              </a:p>
            </p:txBody>
          </p:sp>
          <p:sp>
            <p:nvSpPr>
              <p:cNvPr id="171" name="Prediction"/>
              <p:cNvSpPr txBox="1"/>
              <p:nvPr/>
            </p:nvSpPr>
            <p:spPr>
              <a:xfrm>
                <a:off x="701498" y="251868"/>
                <a:ext cx="1194720" cy="28708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ctr">
                <a:spAutoFit/>
              </a:bodyPr>
              <a:lstStyle>
                <a:lvl1pPr algn="ctr">
                  <a:defRPr sz="1400">
                    <a:latin typeface="Times New Roman"/>
                    <a:ea typeface="Times New Roman"/>
                    <a:cs typeface="Times New Roman"/>
                    <a:sym typeface="Times New Roman"/>
                  </a:defRPr>
                </a:lvl1pPr>
              </a:lstStyle>
              <a:p>
                <a:r>
                  <a:t>Prediction</a:t>
                </a:r>
              </a:p>
            </p:txBody>
          </p:sp>
        </p:grpSp>
        <p:sp>
          <p:nvSpPr>
            <p:cNvPr id="173" name="Straight Arrow Connector 48"/>
            <p:cNvSpPr/>
            <p:nvPr/>
          </p:nvSpPr>
          <p:spPr>
            <a:xfrm flipH="1">
              <a:off x="1358154" y="2936027"/>
              <a:ext cx="3" cy="214506"/>
            </a:xfrm>
            <a:prstGeom prst="line">
              <a:avLst/>
            </a:prstGeom>
            <a:noFill/>
            <a:ln w="6350" cap="flat">
              <a:solidFill>
                <a:srgbClr val="C00000"/>
              </a:solidFill>
              <a:prstDash val="solid"/>
              <a:miter lim="800000"/>
              <a:tailEnd type="triangle" w="med" len="med"/>
            </a:ln>
            <a:effectLst/>
          </p:spPr>
          <p:txBody>
            <a:bodyPr wrap="square" lIns="45718" tIns="45718" rIns="45718" bIns="45718" numCol="1" anchor="t">
              <a:noAutofit/>
            </a:bodyPr>
            <a:lstStyle/>
            <a:p>
              <a:endParaRPr/>
            </a:p>
          </p:txBody>
        </p:sp>
        <p:grpSp>
          <p:nvGrpSpPr>
            <p:cNvPr id="176" name="Rectangle 49"/>
            <p:cNvGrpSpPr/>
            <p:nvPr/>
          </p:nvGrpSpPr>
          <p:grpSpPr>
            <a:xfrm>
              <a:off x="114398" y="1960733"/>
              <a:ext cx="2487512" cy="343215"/>
              <a:chOff x="0" y="0"/>
              <a:chExt cx="2487510" cy="343214"/>
            </a:xfrm>
          </p:grpSpPr>
          <p:sp>
            <p:nvSpPr>
              <p:cNvPr id="174" name="Rectangle"/>
              <p:cNvSpPr/>
              <p:nvPr/>
            </p:nvSpPr>
            <p:spPr>
              <a:xfrm>
                <a:off x="-1" y="-1"/>
                <a:ext cx="2487512" cy="343216"/>
              </a:xfrm>
              <a:prstGeom prst="rect">
                <a:avLst/>
              </a:prstGeom>
              <a:noFill/>
              <a:ln w="12700" cap="flat">
                <a:solidFill>
                  <a:srgbClr val="C00000"/>
                </a:solidFill>
                <a:prstDash val="solid"/>
                <a:miter lim="800000"/>
              </a:ln>
              <a:effectLst/>
            </p:spPr>
            <p:txBody>
              <a:bodyPr wrap="square" lIns="45718" tIns="45718" rIns="45718" bIns="45718" numCol="1" anchor="ctr">
                <a:noAutofit/>
              </a:bodyPr>
              <a:lstStyle/>
              <a:p>
                <a:pPr algn="ctr">
                  <a:defRPr>
                    <a:solidFill>
                      <a:srgbClr val="FFFFFF"/>
                    </a:solidFill>
                  </a:defRPr>
                </a:pPr>
                <a:endParaRPr/>
              </a:p>
            </p:txBody>
          </p:sp>
          <p:sp>
            <p:nvSpPr>
              <p:cNvPr id="175" name="Data Slicing"/>
              <p:cNvSpPr txBox="1"/>
              <p:nvPr/>
            </p:nvSpPr>
            <p:spPr>
              <a:xfrm>
                <a:off x="52069" y="28062"/>
                <a:ext cx="2383372" cy="28708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ctr">
                <a:spAutoFit/>
              </a:bodyPr>
              <a:lstStyle>
                <a:lvl1pPr algn="ctr">
                  <a:defRPr sz="1400">
                    <a:latin typeface="Times New Roman"/>
                    <a:ea typeface="Times New Roman"/>
                    <a:cs typeface="Times New Roman"/>
                    <a:sym typeface="Times New Roman"/>
                  </a:defRPr>
                </a:lvl1pPr>
              </a:lstStyle>
              <a:p>
                <a:r>
                  <a:t>Data Slicing</a:t>
                </a:r>
              </a:p>
            </p:txBody>
          </p:sp>
        </p:grpSp>
        <p:sp>
          <p:nvSpPr>
            <p:cNvPr id="177" name="Straight Arrow Connector 50"/>
            <p:cNvSpPr/>
            <p:nvPr/>
          </p:nvSpPr>
          <p:spPr>
            <a:xfrm>
              <a:off x="1358158" y="1188509"/>
              <a:ext cx="2" cy="228806"/>
            </a:xfrm>
            <a:prstGeom prst="line">
              <a:avLst/>
            </a:prstGeom>
            <a:noFill/>
            <a:ln w="6350" cap="flat">
              <a:solidFill>
                <a:srgbClr val="C00000"/>
              </a:solidFill>
              <a:prstDash val="solid"/>
              <a:miter lim="800000"/>
              <a:tailEnd type="triangle" w="med" len="med"/>
            </a:ln>
            <a:effectLst/>
          </p:spPr>
          <p:txBody>
            <a:bodyPr wrap="square" lIns="45718" tIns="45718" rIns="45718" bIns="45718" numCol="1" anchor="t">
              <a:noAutofit/>
            </a:bodyPr>
            <a:lstStyle/>
            <a:p>
              <a:endParaRPr/>
            </a:p>
          </p:txBody>
        </p:sp>
        <p:sp>
          <p:nvSpPr>
            <p:cNvPr id="178" name="Straight Arrow Connector 51"/>
            <p:cNvSpPr/>
            <p:nvPr/>
          </p:nvSpPr>
          <p:spPr>
            <a:xfrm flipH="1">
              <a:off x="1358154" y="1760526"/>
              <a:ext cx="6" cy="200210"/>
            </a:xfrm>
            <a:prstGeom prst="line">
              <a:avLst/>
            </a:prstGeom>
            <a:noFill/>
            <a:ln w="6350" cap="flat">
              <a:solidFill>
                <a:srgbClr val="C00000"/>
              </a:solidFill>
              <a:prstDash val="solid"/>
              <a:miter lim="800000"/>
              <a:tailEnd type="triangle" w="med" len="med"/>
            </a:ln>
            <a:effectLst/>
          </p:spPr>
          <p:txBody>
            <a:bodyPr wrap="square" lIns="45718" tIns="45718" rIns="45718" bIns="45718" numCol="1" anchor="t">
              <a:noAutofit/>
            </a:bodyPr>
            <a:lstStyle/>
            <a:p>
              <a:endParaRPr/>
            </a:p>
          </p:txBody>
        </p:sp>
        <p:sp>
          <p:nvSpPr>
            <p:cNvPr id="179" name="Straight Arrow Connector 52"/>
            <p:cNvSpPr/>
            <p:nvPr/>
          </p:nvSpPr>
          <p:spPr>
            <a:xfrm>
              <a:off x="1358154" y="2303944"/>
              <a:ext cx="2" cy="268852"/>
            </a:xfrm>
            <a:prstGeom prst="line">
              <a:avLst/>
            </a:prstGeom>
            <a:noFill/>
            <a:ln w="6350" cap="flat">
              <a:solidFill>
                <a:srgbClr val="C00000"/>
              </a:solidFill>
              <a:prstDash val="solid"/>
              <a:miter lim="800000"/>
              <a:tailEnd type="triangle" w="med" len="med"/>
            </a:ln>
            <a:effectLst/>
          </p:spPr>
          <p:txBody>
            <a:bodyPr wrap="square" lIns="45718" tIns="45718" rIns="45718" bIns="45718" numCol="1" anchor="t">
              <a:noAutofit/>
            </a:bodyPr>
            <a:lstStyle/>
            <a:p>
              <a:endParaRPr/>
            </a:p>
          </p:txBody>
        </p:sp>
        <p:grpSp>
          <p:nvGrpSpPr>
            <p:cNvPr id="182" name="Oval 53"/>
            <p:cNvGrpSpPr/>
            <p:nvPr/>
          </p:nvGrpSpPr>
          <p:grpSpPr>
            <a:xfrm>
              <a:off x="3128444" y="3065304"/>
              <a:ext cx="1298865" cy="979585"/>
              <a:chOff x="0" y="0"/>
              <a:chExt cx="1298863" cy="979584"/>
            </a:xfrm>
          </p:grpSpPr>
          <p:sp>
            <p:nvSpPr>
              <p:cNvPr id="180" name="Oval"/>
              <p:cNvSpPr/>
              <p:nvPr/>
            </p:nvSpPr>
            <p:spPr>
              <a:xfrm>
                <a:off x="-1" y="-1"/>
                <a:ext cx="1298864" cy="979585"/>
              </a:xfrm>
              <a:prstGeom prst="ellipse">
                <a:avLst/>
              </a:prstGeom>
              <a:noFill/>
              <a:ln w="12700" cap="flat">
                <a:solidFill>
                  <a:srgbClr val="C00000"/>
                </a:solidFill>
                <a:prstDash val="solid"/>
                <a:miter lim="800000"/>
              </a:ln>
              <a:effectLst/>
            </p:spPr>
            <p:txBody>
              <a:bodyPr wrap="square" lIns="45718" tIns="45718" rIns="45718" bIns="45718" numCol="1" anchor="ctr">
                <a:noAutofit/>
              </a:bodyPr>
              <a:lstStyle/>
              <a:p>
                <a:pPr algn="ctr">
                  <a:defRPr sz="1200" b="1">
                    <a:latin typeface="Times New Roman"/>
                    <a:ea typeface="Times New Roman"/>
                    <a:cs typeface="Times New Roman"/>
                    <a:sym typeface="Times New Roman"/>
                  </a:defRPr>
                </a:pPr>
                <a:endParaRPr/>
              </a:p>
            </p:txBody>
          </p:sp>
          <p:sp>
            <p:nvSpPr>
              <p:cNvPr id="181" name="Sentiment Analysis"/>
              <p:cNvSpPr txBox="1"/>
              <p:nvPr/>
            </p:nvSpPr>
            <p:spPr>
              <a:xfrm>
                <a:off x="242283" y="256807"/>
                <a:ext cx="814295" cy="46596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ctr">
                <a:spAutoFit/>
              </a:bodyPr>
              <a:lstStyle>
                <a:lvl1pPr algn="ctr">
                  <a:defRPr sz="1200" b="1">
                    <a:latin typeface="Times New Roman"/>
                    <a:ea typeface="Times New Roman"/>
                    <a:cs typeface="Times New Roman"/>
                    <a:sym typeface="Times New Roman"/>
                  </a:defRPr>
                </a:lvl1pPr>
              </a:lstStyle>
              <a:p>
                <a:r>
                  <a:t>Sentiment Analysis</a:t>
                </a:r>
              </a:p>
            </p:txBody>
          </p:sp>
        </p:grpSp>
        <p:sp>
          <p:nvSpPr>
            <p:cNvPr id="183" name="Straight Arrow Connector 54"/>
            <p:cNvSpPr/>
            <p:nvPr/>
          </p:nvSpPr>
          <p:spPr>
            <a:xfrm>
              <a:off x="2657009" y="3545942"/>
              <a:ext cx="471438" cy="9156"/>
            </a:xfrm>
            <a:prstGeom prst="line">
              <a:avLst/>
            </a:prstGeom>
            <a:noFill/>
            <a:ln w="6350" cap="flat">
              <a:solidFill>
                <a:srgbClr val="C00000"/>
              </a:solidFill>
              <a:prstDash val="solid"/>
              <a:miter lim="800000"/>
              <a:tailEnd type="triangle" w="med" len="med"/>
            </a:ln>
            <a:effectLst/>
          </p:spPr>
          <p:txBody>
            <a:bodyPr wrap="square" lIns="45718" tIns="45718" rIns="45718" bIns="45718" numCol="1" anchor="t">
              <a:noAutofit/>
            </a:bodyPr>
            <a:lstStyle/>
            <a:p>
              <a:endParaRPr/>
            </a:p>
          </p:txBody>
        </p:sp>
        <p:grpSp>
          <p:nvGrpSpPr>
            <p:cNvPr id="186" name="Oval 55"/>
            <p:cNvGrpSpPr/>
            <p:nvPr/>
          </p:nvGrpSpPr>
          <p:grpSpPr>
            <a:xfrm>
              <a:off x="752135" y="4260503"/>
              <a:ext cx="1203653" cy="1054875"/>
              <a:chOff x="0" y="-1"/>
              <a:chExt cx="1203652" cy="1054873"/>
            </a:xfrm>
          </p:grpSpPr>
          <p:sp>
            <p:nvSpPr>
              <p:cNvPr id="184" name="Oval"/>
              <p:cNvSpPr/>
              <p:nvPr/>
            </p:nvSpPr>
            <p:spPr>
              <a:xfrm>
                <a:off x="0" y="-2"/>
                <a:ext cx="1203653" cy="1054875"/>
              </a:xfrm>
              <a:prstGeom prst="ellipse">
                <a:avLst/>
              </a:prstGeom>
              <a:noFill/>
              <a:ln w="12700" cap="flat">
                <a:solidFill>
                  <a:srgbClr val="C00000"/>
                </a:solidFill>
                <a:prstDash val="solid"/>
                <a:miter lim="800000"/>
              </a:ln>
              <a:effectLst/>
            </p:spPr>
            <p:txBody>
              <a:bodyPr wrap="square" lIns="45718" tIns="45718" rIns="45718" bIns="45718" numCol="1" anchor="ctr">
                <a:noAutofit/>
              </a:bodyPr>
              <a:lstStyle/>
              <a:p>
                <a:pPr algn="ctr">
                  <a:defRPr sz="1400" b="1">
                    <a:latin typeface="Times New Roman"/>
                    <a:ea typeface="Times New Roman"/>
                    <a:cs typeface="Times New Roman"/>
                    <a:sym typeface="Times New Roman"/>
                  </a:defRPr>
                </a:pPr>
                <a:endParaRPr/>
              </a:p>
            </p:txBody>
          </p:sp>
          <p:sp>
            <p:nvSpPr>
              <p:cNvPr id="185" name="Performance"/>
              <p:cNvSpPr txBox="1"/>
              <p:nvPr/>
            </p:nvSpPr>
            <p:spPr>
              <a:xfrm>
                <a:off x="228340" y="282291"/>
                <a:ext cx="746972" cy="49028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ctr">
                <a:spAutoFit/>
              </a:bodyPr>
              <a:lstStyle>
                <a:lvl1pPr algn="ctr">
                  <a:defRPr sz="1400" b="1">
                    <a:latin typeface="Times New Roman"/>
                    <a:ea typeface="Times New Roman"/>
                    <a:cs typeface="Times New Roman"/>
                    <a:sym typeface="Times New Roman"/>
                  </a:defRPr>
                </a:lvl1pPr>
              </a:lstStyle>
              <a:p>
                <a:r>
                  <a:t>Performance</a:t>
                </a:r>
              </a:p>
            </p:txBody>
          </p:sp>
        </p:grpSp>
        <p:sp>
          <p:nvSpPr>
            <p:cNvPr id="187" name="Straight Arrow Connector 56"/>
            <p:cNvSpPr/>
            <p:nvPr/>
          </p:nvSpPr>
          <p:spPr>
            <a:xfrm flipH="1">
              <a:off x="1353960" y="3941355"/>
              <a:ext cx="4194" cy="319152"/>
            </a:xfrm>
            <a:prstGeom prst="line">
              <a:avLst/>
            </a:prstGeom>
            <a:noFill/>
            <a:ln w="6350" cap="flat">
              <a:solidFill>
                <a:srgbClr val="C00000"/>
              </a:solidFill>
              <a:prstDash val="solid"/>
              <a:miter lim="800000"/>
              <a:tailEnd type="triangle" w="med" len="med"/>
            </a:ln>
            <a:effectLst/>
          </p:spPr>
          <p:txBody>
            <a:bodyPr wrap="square" lIns="45718" tIns="45718" rIns="45718" bIns="45718" numCol="1" anchor="t">
              <a:noAutofit/>
            </a:bodyPr>
            <a:lstStyle/>
            <a:p>
              <a:endParaRPr/>
            </a:p>
          </p:txBody>
        </p:sp>
        <p:sp>
          <p:nvSpPr>
            <p:cNvPr id="188" name="TextBox 57"/>
            <p:cNvSpPr txBox="1"/>
            <p:nvPr/>
          </p:nvSpPr>
          <p:spPr>
            <a:xfrm>
              <a:off x="2601907" y="3247319"/>
              <a:ext cx="526543" cy="296611"/>
            </a:xfrm>
            <a:prstGeom prst="rect">
              <a:avLst/>
            </a:prstGeom>
            <a:noFill/>
            <a:ln w="9525" cap="flat">
              <a:solidFill>
                <a:srgbClr val="C00000"/>
              </a:solidFill>
              <a:prstDash val="solid"/>
              <a:round/>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spAutoFit/>
            </a:bodyPr>
            <a:lstStyle>
              <a:lvl1pPr algn="ctr">
                <a:defRPr sz="1400">
                  <a:latin typeface="Times New Roman"/>
                  <a:ea typeface="Times New Roman"/>
                  <a:cs typeface="Times New Roman"/>
                  <a:sym typeface="Times New Roman"/>
                </a:defRPr>
              </a:lvl1pPr>
            </a:lstStyle>
            <a:p>
              <a:r>
                <a:t>Yes</a:t>
              </a:r>
            </a:p>
          </p:txBody>
        </p:sp>
        <p:grpSp>
          <p:nvGrpSpPr>
            <p:cNvPr id="191" name="Oval 59"/>
            <p:cNvGrpSpPr/>
            <p:nvPr/>
          </p:nvGrpSpPr>
          <p:grpSpPr>
            <a:xfrm>
              <a:off x="-1" y="5515828"/>
              <a:ext cx="2707924" cy="614499"/>
              <a:chOff x="0" y="0"/>
              <a:chExt cx="2707922" cy="614498"/>
            </a:xfrm>
          </p:grpSpPr>
          <p:sp>
            <p:nvSpPr>
              <p:cNvPr id="189" name="Oval"/>
              <p:cNvSpPr/>
              <p:nvPr/>
            </p:nvSpPr>
            <p:spPr>
              <a:xfrm>
                <a:off x="-1" y="-1"/>
                <a:ext cx="2707924" cy="614499"/>
              </a:xfrm>
              <a:prstGeom prst="ellipse">
                <a:avLst/>
              </a:prstGeom>
              <a:noFill/>
              <a:ln w="12700" cap="flat">
                <a:solidFill>
                  <a:srgbClr val="C00000"/>
                </a:solidFill>
                <a:prstDash val="solid"/>
                <a:miter lim="800000"/>
              </a:ln>
              <a:effectLst/>
            </p:spPr>
            <p:txBody>
              <a:bodyPr wrap="square" lIns="45718" tIns="45718" rIns="45718" bIns="45718" numCol="1" anchor="ctr">
                <a:noAutofit/>
              </a:bodyPr>
              <a:lstStyle/>
              <a:p>
                <a:pPr algn="ctr">
                  <a:defRPr sz="1400" b="1">
                    <a:latin typeface="Times New Roman"/>
                    <a:ea typeface="Times New Roman"/>
                    <a:cs typeface="Times New Roman"/>
                    <a:sym typeface="Times New Roman"/>
                  </a:defRPr>
                </a:pPr>
                <a:endParaRPr/>
              </a:p>
            </p:txBody>
          </p:sp>
          <p:sp>
            <p:nvSpPr>
              <p:cNvPr id="190" name="End Project"/>
              <p:cNvSpPr txBox="1"/>
              <p:nvPr/>
            </p:nvSpPr>
            <p:spPr>
              <a:xfrm>
                <a:off x="448636" y="163703"/>
                <a:ext cx="1810651" cy="28708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ctr">
                <a:spAutoFit/>
              </a:bodyPr>
              <a:lstStyle>
                <a:lvl1pPr algn="ctr">
                  <a:defRPr sz="1400" b="1">
                    <a:latin typeface="Times New Roman"/>
                    <a:ea typeface="Times New Roman"/>
                    <a:cs typeface="Times New Roman"/>
                    <a:sym typeface="Times New Roman"/>
                  </a:defRPr>
                </a:lvl1pPr>
              </a:lstStyle>
              <a:p>
                <a:r>
                  <a:t>End Project</a:t>
                </a:r>
              </a:p>
            </p:txBody>
          </p:sp>
        </p:grpSp>
        <p:sp>
          <p:nvSpPr>
            <p:cNvPr id="192" name="Straight Arrow Connector 18"/>
            <p:cNvSpPr/>
            <p:nvPr/>
          </p:nvSpPr>
          <p:spPr>
            <a:xfrm>
              <a:off x="1353960" y="5315373"/>
              <a:ext cx="2" cy="200458"/>
            </a:xfrm>
            <a:prstGeom prst="line">
              <a:avLst/>
            </a:prstGeom>
            <a:noFill/>
            <a:ln w="6350" cap="flat">
              <a:solidFill>
                <a:srgbClr val="C00000"/>
              </a:solidFill>
              <a:prstDash val="solid"/>
              <a:miter lim="800000"/>
              <a:tailEnd type="triangle" w="med" len="med"/>
            </a:ln>
            <a:effectLst/>
          </p:spPr>
          <p:txBody>
            <a:bodyPr wrap="square" lIns="45718" tIns="45718" rIns="45718" bIns="45718" numCol="1" anchor="t">
              <a:noAutofit/>
            </a:bodyPr>
            <a:lstStyle/>
            <a:p>
              <a:endParaRPr/>
            </a:p>
          </p:txBody>
        </p:sp>
      </p:gr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95" name="TextBox 2"/>
          <p:cNvSpPr txBox="1"/>
          <p:nvPr/>
        </p:nvSpPr>
        <p:spPr>
          <a:xfrm>
            <a:off x="677350" y="316471"/>
            <a:ext cx="10660441" cy="6667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ctr">
              <a:defRPr sz="4000" b="1">
                <a:effectLst>
                  <a:outerShdw blurRad="38100" dist="38100" dir="2700000" rotWithShape="0">
                    <a:srgbClr val="000000">
                      <a:alpha val="43137"/>
                    </a:srgbClr>
                  </a:outerShdw>
                </a:effectLst>
                <a:latin typeface="Times New Roman"/>
                <a:ea typeface="Times New Roman"/>
                <a:cs typeface="Times New Roman"/>
                <a:sym typeface="Times New Roman"/>
              </a:defRPr>
            </a:lvl1pPr>
          </a:lstStyle>
          <a:p>
            <a:r>
              <a:t>Use case Diagram</a:t>
            </a:r>
          </a:p>
        </p:txBody>
      </p:sp>
      <p:grpSp>
        <p:nvGrpSpPr>
          <p:cNvPr id="238" name="Group 34"/>
          <p:cNvGrpSpPr/>
          <p:nvPr/>
        </p:nvGrpSpPr>
        <p:grpSpPr>
          <a:xfrm>
            <a:off x="1861638" y="1047465"/>
            <a:ext cx="7893463" cy="5164430"/>
            <a:chOff x="0" y="0"/>
            <a:chExt cx="7893461" cy="5164428"/>
          </a:xfrm>
        </p:grpSpPr>
        <p:sp>
          <p:nvSpPr>
            <p:cNvPr id="196" name="Rectangle 61"/>
            <p:cNvSpPr/>
            <p:nvPr/>
          </p:nvSpPr>
          <p:spPr>
            <a:xfrm>
              <a:off x="2591492" y="-1"/>
              <a:ext cx="3283308" cy="5164430"/>
            </a:xfrm>
            <a:prstGeom prst="rect">
              <a:avLst/>
            </a:prstGeom>
            <a:noFill/>
            <a:ln w="9525" cap="flat">
              <a:solidFill>
                <a:srgbClr val="000000"/>
              </a:solidFill>
              <a:prstDash val="solid"/>
              <a:miter lim="800000"/>
            </a:ln>
            <a:effectLst/>
          </p:spPr>
          <p:txBody>
            <a:bodyPr wrap="square" lIns="45718" tIns="45718" rIns="45718" bIns="45718" numCol="1" anchor="t">
              <a:noAutofit/>
            </a:bodyPr>
            <a:lstStyle/>
            <a:p>
              <a:endParaRPr/>
            </a:p>
          </p:txBody>
        </p:sp>
        <p:grpSp>
          <p:nvGrpSpPr>
            <p:cNvPr id="203" name="Group 62"/>
            <p:cNvGrpSpPr/>
            <p:nvPr/>
          </p:nvGrpSpPr>
          <p:grpSpPr>
            <a:xfrm>
              <a:off x="6961203" y="1364206"/>
              <a:ext cx="474605" cy="1279419"/>
              <a:chOff x="0" y="0"/>
              <a:chExt cx="474603" cy="1279417"/>
            </a:xfrm>
          </p:grpSpPr>
          <p:sp>
            <p:nvSpPr>
              <p:cNvPr id="197" name="Freeform 85"/>
              <p:cNvSpPr/>
              <p:nvPr/>
            </p:nvSpPr>
            <p:spPr>
              <a:xfrm>
                <a:off x="-1" y="0"/>
                <a:ext cx="474605" cy="41924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9885" y="29"/>
                    </a:lnTo>
                    <a:lnTo>
                      <a:pt x="9030" y="116"/>
                    </a:lnTo>
                    <a:lnTo>
                      <a:pt x="8203" y="290"/>
                    </a:lnTo>
                    <a:lnTo>
                      <a:pt x="7377" y="523"/>
                    </a:lnTo>
                    <a:lnTo>
                      <a:pt x="6580" y="842"/>
                    </a:lnTo>
                    <a:lnTo>
                      <a:pt x="5813" y="1190"/>
                    </a:lnTo>
                    <a:lnTo>
                      <a:pt x="5105" y="1597"/>
                    </a:lnTo>
                    <a:lnTo>
                      <a:pt x="4397" y="2061"/>
                    </a:lnTo>
                    <a:lnTo>
                      <a:pt x="3748" y="2584"/>
                    </a:lnTo>
                    <a:lnTo>
                      <a:pt x="3157" y="3135"/>
                    </a:lnTo>
                    <a:lnTo>
                      <a:pt x="2597" y="3745"/>
                    </a:lnTo>
                    <a:lnTo>
                      <a:pt x="2066" y="4413"/>
                    </a:lnTo>
                    <a:lnTo>
                      <a:pt x="1593" y="5110"/>
                    </a:lnTo>
                    <a:lnTo>
                      <a:pt x="1180" y="5835"/>
                    </a:lnTo>
                    <a:lnTo>
                      <a:pt x="826" y="6590"/>
                    </a:lnTo>
                    <a:lnTo>
                      <a:pt x="531" y="7374"/>
                    </a:lnTo>
                    <a:lnTo>
                      <a:pt x="295" y="8187"/>
                    </a:lnTo>
                    <a:lnTo>
                      <a:pt x="118" y="9029"/>
                    </a:lnTo>
                    <a:lnTo>
                      <a:pt x="30" y="9900"/>
                    </a:lnTo>
                    <a:lnTo>
                      <a:pt x="0" y="10800"/>
                    </a:lnTo>
                    <a:lnTo>
                      <a:pt x="30" y="11671"/>
                    </a:lnTo>
                    <a:lnTo>
                      <a:pt x="118" y="12542"/>
                    </a:lnTo>
                    <a:lnTo>
                      <a:pt x="295" y="13384"/>
                    </a:lnTo>
                    <a:lnTo>
                      <a:pt x="531" y="14197"/>
                    </a:lnTo>
                    <a:lnTo>
                      <a:pt x="826" y="14981"/>
                    </a:lnTo>
                    <a:lnTo>
                      <a:pt x="1180" y="15735"/>
                    </a:lnTo>
                    <a:lnTo>
                      <a:pt x="1593" y="16461"/>
                    </a:lnTo>
                    <a:lnTo>
                      <a:pt x="2066" y="17158"/>
                    </a:lnTo>
                    <a:lnTo>
                      <a:pt x="2597" y="17826"/>
                    </a:lnTo>
                    <a:lnTo>
                      <a:pt x="3157" y="18435"/>
                    </a:lnTo>
                    <a:lnTo>
                      <a:pt x="3748" y="18987"/>
                    </a:lnTo>
                    <a:lnTo>
                      <a:pt x="4397" y="19510"/>
                    </a:lnTo>
                    <a:lnTo>
                      <a:pt x="5105" y="19974"/>
                    </a:lnTo>
                    <a:lnTo>
                      <a:pt x="5813" y="20381"/>
                    </a:lnTo>
                    <a:lnTo>
                      <a:pt x="6580" y="20729"/>
                    </a:lnTo>
                    <a:lnTo>
                      <a:pt x="7377" y="21048"/>
                    </a:lnTo>
                    <a:lnTo>
                      <a:pt x="8203" y="21281"/>
                    </a:lnTo>
                    <a:lnTo>
                      <a:pt x="9030" y="21455"/>
                    </a:lnTo>
                    <a:lnTo>
                      <a:pt x="9885" y="21542"/>
                    </a:lnTo>
                    <a:lnTo>
                      <a:pt x="10800" y="21600"/>
                    </a:lnTo>
                    <a:lnTo>
                      <a:pt x="11685" y="21542"/>
                    </a:lnTo>
                    <a:lnTo>
                      <a:pt x="12541" y="21455"/>
                    </a:lnTo>
                    <a:lnTo>
                      <a:pt x="13367" y="21281"/>
                    </a:lnTo>
                    <a:lnTo>
                      <a:pt x="14193" y="21048"/>
                    </a:lnTo>
                    <a:lnTo>
                      <a:pt x="14990" y="20729"/>
                    </a:lnTo>
                    <a:lnTo>
                      <a:pt x="15757" y="20381"/>
                    </a:lnTo>
                    <a:lnTo>
                      <a:pt x="16466" y="19974"/>
                    </a:lnTo>
                    <a:lnTo>
                      <a:pt x="17174" y="19510"/>
                    </a:lnTo>
                    <a:lnTo>
                      <a:pt x="17823" y="18987"/>
                    </a:lnTo>
                    <a:lnTo>
                      <a:pt x="18413" y="18435"/>
                    </a:lnTo>
                    <a:lnTo>
                      <a:pt x="18974" y="17826"/>
                    </a:lnTo>
                    <a:lnTo>
                      <a:pt x="19505" y="17158"/>
                    </a:lnTo>
                    <a:lnTo>
                      <a:pt x="19977" y="16461"/>
                    </a:lnTo>
                    <a:lnTo>
                      <a:pt x="20390" y="15735"/>
                    </a:lnTo>
                    <a:lnTo>
                      <a:pt x="20744" y="14981"/>
                    </a:lnTo>
                    <a:lnTo>
                      <a:pt x="21039" y="14197"/>
                    </a:lnTo>
                    <a:lnTo>
                      <a:pt x="21275" y="13384"/>
                    </a:lnTo>
                    <a:lnTo>
                      <a:pt x="21452" y="12542"/>
                    </a:lnTo>
                    <a:lnTo>
                      <a:pt x="21541" y="11671"/>
                    </a:lnTo>
                    <a:lnTo>
                      <a:pt x="21600" y="10800"/>
                    </a:lnTo>
                    <a:lnTo>
                      <a:pt x="21541" y="9900"/>
                    </a:lnTo>
                    <a:lnTo>
                      <a:pt x="21452" y="9029"/>
                    </a:lnTo>
                    <a:lnTo>
                      <a:pt x="21275" y="8187"/>
                    </a:lnTo>
                    <a:lnTo>
                      <a:pt x="21039" y="7374"/>
                    </a:lnTo>
                    <a:lnTo>
                      <a:pt x="20744" y="6590"/>
                    </a:lnTo>
                    <a:lnTo>
                      <a:pt x="20390" y="5835"/>
                    </a:lnTo>
                    <a:lnTo>
                      <a:pt x="19977" y="5110"/>
                    </a:lnTo>
                    <a:lnTo>
                      <a:pt x="19505" y="4413"/>
                    </a:lnTo>
                    <a:lnTo>
                      <a:pt x="18974" y="3745"/>
                    </a:lnTo>
                    <a:lnTo>
                      <a:pt x="18413" y="3135"/>
                    </a:lnTo>
                    <a:lnTo>
                      <a:pt x="17823" y="2584"/>
                    </a:lnTo>
                    <a:lnTo>
                      <a:pt x="17174" y="2061"/>
                    </a:lnTo>
                    <a:lnTo>
                      <a:pt x="16466" y="1597"/>
                    </a:lnTo>
                    <a:lnTo>
                      <a:pt x="15757" y="1190"/>
                    </a:lnTo>
                    <a:lnTo>
                      <a:pt x="14990" y="842"/>
                    </a:lnTo>
                    <a:lnTo>
                      <a:pt x="14193" y="523"/>
                    </a:lnTo>
                    <a:lnTo>
                      <a:pt x="13367" y="290"/>
                    </a:lnTo>
                    <a:lnTo>
                      <a:pt x="12541" y="116"/>
                    </a:lnTo>
                    <a:lnTo>
                      <a:pt x="11685" y="29"/>
                    </a:lnTo>
                    <a:lnTo>
                      <a:pt x="10800" y="0"/>
                    </a:lnTo>
                    <a:close/>
                  </a:path>
                </a:pathLst>
              </a:custGeom>
              <a:noFill/>
              <a:ln w="9525" cap="flat">
                <a:solidFill>
                  <a:srgbClr val="000000"/>
                </a:solidFill>
                <a:prstDash val="solid"/>
                <a:round/>
              </a:ln>
              <a:effectLst/>
            </p:spPr>
            <p:txBody>
              <a:bodyPr wrap="square" lIns="45718" tIns="45718" rIns="45718" bIns="45718" numCol="1" anchor="t">
                <a:noAutofit/>
              </a:bodyPr>
              <a:lstStyle/>
              <a:p>
                <a:endParaRPr/>
              </a:p>
            </p:txBody>
          </p:sp>
          <p:sp>
            <p:nvSpPr>
              <p:cNvPr id="198" name="Freeform 86"/>
              <p:cNvSpPr/>
              <p:nvPr/>
            </p:nvSpPr>
            <p:spPr>
              <a:xfrm flipH="1">
                <a:off x="237301" y="452768"/>
                <a:ext cx="2" cy="638441"/>
              </a:xfrm>
              <a:prstGeom prst="line">
                <a:avLst/>
              </a:prstGeom>
              <a:noFill/>
              <a:ln w="9525" cap="flat">
                <a:solidFill>
                  <a:srgbClr val="000000"/>
                </a:solidFill>
                <a:prstDash val="solid"/>
                <a:round/>
              </a:ln>
              <a:effectLst/>
            </p:spPr>
            <p:txBody>
              <a:bodyPr wrap="square" lIns="45718" tIns="45718" rIns="45718" bIns="45718" numCol="1" anchor="t">
                <a:noAutofit/>
              </a:bodyPr>
              <a:lstStyle/>
              <a:p>
                <a:endParaRPr/>
              </a:p>
            </p:txBody>
          </p:sp>
          <p:sp>
            <p:nvSpPr>
              <p:cNvPr id="199" name="Freeform 87"/>
              <p:cNvSpPr/>
              <p:nvPr/>
            </p:nvSpPr>
            <p:spPr>
              <a:xfrm>
                <a:off x="247351" y="628015"/>
                <a:ext cx="221095" cy="104812"/>
              </a:xfrm>
              <a:prstGeom prst="line">
                <a:avLst/>
              </a:prstGeom>
              <a:noFill/>
              <a:ln w="9525" cap="flat">
                <a:solidFill>
                  <a:srgbClr val="000000"/>
                </a:solidFill>
                <a:prstDash val="solid"/>
                <a:round/>
              </a:ln>
              <a:effectLst/>
            </p:spPr>
            <p:txBody>
              <a:bodyPr wrap="square" lIns="45718" tIns="45718" rIns="45718" bIns="45718" numCol="1" anchor="t">
                <a:noAutofit/>
              </a:bodyPr>
              <a:lstStyle/>
              <a:p>
                <a:endParaRPr/>
              </a:p>
            </p:txBody>
          </p:sp>
          <p:sp>
            <p:nvSpPr>
              <p:cNvPr id="200" name="Freeform 88"/>
              <p:cNvSpPr/>
              <p:nvPr/>
            </p:nvSpPr>
            <p:spPr>
              <a:xfrm>
                <a:off x="247351" y="1112902"/>
                <a:ext cx="127405" cy="165626"/>
              </a:xfrm>
              <a:prstGeom prst="line">
                <a:avLst/>
              </a:prstGeom>
              <a:noFill/>
              <a:ln w="9525" cap="flat">
                <a:solidFill>
                  <a:srgbClr val="000000"/>
                </a:solidFill>
                <a:prstDash val="solid"/>
                <a:round/>
              </a:ln>
              <a:effectLst/>
            </p:spPr>
            <p:txBody>
              <a:bodyPr wrap="square" lIns="45718" tIns="45718" rIns="45718" bIns="45718" numCol="1" anchor="t">
                <a:noAutofit/>
              </a:bodyPr>
              <a:lstStyle/>
              <a:p>
                <a:endParaRPr/>
              </a:p>
            </p:txBody>
          </p:sp>
          <p:sp>
            <p:nvSpPr>
              <p:cNvPr id="201" name="Freeform 89"/>
              <p:cNvSpPr/>
              <p:nvPr/>
            </p:nvSpPr>
            <p:spPr>
              <a:xfrm flipH="1">
                <a:off x="11833" y="1101633"/>
                <a:ext cx="219682" cy="177785"/>
              </a:xfrm>
              <a:prstGeom prst="line">
                <a:avLst/>
              </a:prstGeom>
              <a:noFill/>
              <a:ln w="9525" cap="flat">
                <a:solidFill>
                  <a:srgbClr val="000000"/>
                </a:solidFill>
                <a:prstDash val="solid"/>
                <a:round/>
              </a:ln>
              <a:effectLst/>
            </p:spPr>
            <p:txBody>
              <a:bodyPr wrap="square" lIns="45718" tIns="45718" rIns="45718" bIns="45718" numCol="1" anchor="t">
                <a:noAutofit/>
              </a:bodyPr>
              <a:lstStyle/>
              <a:p>
                <a:endParaRPr/>
              </a:p>
            </p:txBody>
          </p:sp>
          <p:sp>
            <p:nvSpPr>
              <p:cNvPr id="202" name="Freeform 90"/>
              <p:cNvSpPr/>
              <p:nvPr/>
            </p:nvSpPr>
            <p:spPr>
              <a:xfrm flipH="1">
                <a:off x="5190" y="642910"/>
                <a:ext cx="226302" cy="146799"/>
              </a:xfrm>
              <a:prstGeom prst="line">
                <a:avLst/>
              </a:prstGeom>
              <a:noFill/>
              <a:ln w="9525" cap="flat">
                <a:solidFill>
                  <a:srgbClr val="000000"/>
                </a:solidFill>
                <a:prstDash val="solid"/>
                <a:round/>
              </a:ln>
              <a:effectLst/>
            </p:spPr>
            <p:txBody>
              <a:bodyPr wrap="square" lIns="45718" tIns="45718" rIns="45718" bIns="45718" numCol="1" anchor="t">
                <a:noAutofit/>
              </a:bodyPr>
              <a:lstStyle/>
              <a:p>
                <a:endParaRPr/>
              </a:p>
            </p:txBody>
          </p:sp>
        </p:grpSp>
        <p:sp>
          <p:nvSpPr>
            <p:cNvPr id="204" name="Rectangle 63"/>
            <p:cNvSpPr txBox="1"/>
            <p:nvPr/>
          </p:nvSpPr>
          <p:spPr>
            <a:xfrm>
              <a:off x="-1" y="2796372"/>
              <a:ext cx="703929" cy="28229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numCol="1" anchor="t">
              <a:spAutoFit/>
            </a:bodyPr>
            <a:lstStyle/>
            <a:p>
              <a:pPr indent="73025">
                <a:lnSpc>
                  <a:spcPts val="1500"/>
                </a:lnSpc>
                <a:spcBef>
                  <a:spcPts val="100"/>
                </a:spcBef>
                <a:defRPr sz="1400" spc="15">
                  <a:latin typeface="Times New Roman"/>
                  <a:ea typeface="Times New Roman"/>
                  <a:cs typeface="Times New Roman"/>
                  <a:sym typeface="Times New Roman"/>
                </a:defRPr>
              </a:pPr>
              <a:r>
                <a:t>S</a:t>
              </a:r>
              <a:r>
                <a:rPr spc="-25"/>
                <a:t>y</a:t>
              </a:r>
              <a:r>
                <a:rPr spc="10"/>
                <a:t>s</a:t>
              </a:r>
              <a:r>
                <a:rPr spc="0"/>
                <a:t>t</a:t>
              </a:r>
              <a:r>
                <a:rPr spc="25"/>
                <a:t>e</a:t>
              </a:r>
              <a:r>
                <a:rPr spc="0"/>
                <a:t>m</a:t>
              </a:r>
            </a:p>
          </p:txBody>
        </p:sp>
        <p:grpSp>
          <p:nvGrpSpPr>
            <p:cNvPr id="211" name="Group 64"/>
            <p:cNvGrpSpPr/>
            <p:nvPr/>
          </p:nvGrpSpPr>
          <p:grpSpPr>
            <a:xfrm>
              <a:off x="203587" y="1287605"/>
              <a:ext cx="474605" cy="1279419"/>
              <a:chOff x="0" y="0"/>
              <a:chExt cx="474603" cy="1279417"/>
            </a:xfrm>
          </p:grpSpPr>
          <p:sp>
            <p:nvSpPr>
              <p:cNvPr id="205" name="Freeform 79"/>
              <p:cNvSpPr/>
              <p:nvPr/>
            </p:nvSpPr>
            <p:spPr>
              <a:xfrm>
                <a:off x="-1" y="0"/>
                <a:ext cx="474605" cy="41924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9885" y="29"/>
                    </a:lnTo>
                    <a:lnTo>
                      <a:pt x="9030" y="116"/>
                    </a:lnTo>
                    <a:lnTo>
                      <a:pt x="8203" y="290"/>
                    </a:lnTo>
                    <a:lnTo>
                      <a:pt x="7377" y="523"/>
                    </a:lnTo>
                    <a:lnTo>
                      <a:pt x="6580" y="842"/>
                    </a:lnTo>
                    <a:lnTo>
                      <a:pt x="5813" y="1190"/>
                    </a:lnTo>
                    <a:lnTo>
                      <a:pt x="5105" y="1597"/>
                    </a:lnTo>
                    <a:lnTo>
                      <a:pt x="4397" y="2061"/>
                    </a:lnTo>
                    <a:lnTo>
                      <a:pt x="3748" y="2584"/>
                    </a:lnTo>
                    <a:lnTo>
                      <a:pt x="3157" y="3135"/>
                    </a:lnTo>
                    <a:lnTo>
                      <a:pt x="2597" y="3745"/>
                    </a:lnTo>
                    <a:lnTo>
                      <a:pt x="2066" y="4413"/>
                    </a:lnTo>
                    <a:lnTo>
                      <a:pt x="1593" y="5110"/>
                    </a:lnTo>
                    <a:lnTo>
                      <a:pt x="1180" y="5835"/>
                    </a:lnTo>
                    <a:lnTo>
                      <a:pt x="826" y="6590"/>
                    </a:lnTo>
                    <a:lnTo>
                      <a:pt x="531" y="7374"/>
                    </a:lnTo>
                    <a:lnTo>
                      <a:pt x="295" y="8187"/>
                    </a:lnTo>
                    <a:lnTo>
                      <a:pt x="118" y="9029"/>
                    </a:lnTo>
                    <a:lnTo>
                      <a:pt x="30" y="9900"/>
                    </a:lnTo>
                    <a:lnTo>
                      <a:pt x="0" y="10800"/>
                    </a:lnTo>
                    <a:lnTo>
                      <a:pt x="30" y="11671"/>
                    </a:lnTo>
                    <a:lnTo>
                      <a:pt x="118" y="12542"/>
                    </a:lnTo>
                    <a:lnTo>
                      <a:pt x="295" y="13384"/>
                    </a:lnTo>
                    <a:lnTo>
                      <a:pt x="531" y="14197"/>
                    </a:lnTo>
                    <a:lnTo>
                      <a:pt x="826" y="14981"/>
                    </a:lnTo>
                    <a:lnTo>
                      <a:pt x="1180" y="15735"/>
                    </a:lnTo>
                    <a:lnTo>
                      <a:pt x="1593" y="16461"/>
                    </a:lnTo>
                    <a:lnTo>
                      <a:pt x="2066" y="17158"/>
                    </a:lnTo>
                    <a:lnTo>
                      <a:pt x="2597" y="17826"/>
                    </a:lnTo>
                    <a:lnTo>
                      <a:pt x="3157" y="18435"/>
                    </a:lnTo>
                    <a:lnTo>
                      <a:pt x="3748" y="18987"/>
                    </a:lnTo>
                    <a:lnTo>
                      <a:pt x="4397" y="19510"/>
                    </a:lnTo>
                    <a:lnTo>
                      <a:pt x="5105" y="19974"/>
                    </a:lnTo>
                    <a:lnTo>
                      <a:pt x="5813" y="20381"/>
                    </a:lnTo>
                    <a:lnTo>
                      <a:pt x="6580" y="20729"/>
                    </a:lnTo>
                    <a:lnTo>
                      <a:pt x="7377" y="21048"/>
                    </a:lnTo>
                    <a:lnTo>
                      <a:pt x="8203" y="21281"/>
                    </a:lnTo>
                    <a:lnTo>
                      <a:pt x="9030" y="21455"/>
                    </a:lnTo>
                    <a:lnTo>
                      <a:pt x="9885" y="21542"/>
                    </a:lnTo>
                    <a:lnTo>
                      <a:pt x="10800" y="21600"/>
                    </a:lnTo>
                    <a:lnTo>
                      <a:pt x="11685" y="21542"/>
                    </a:lnTo>
                    <a:lnTo>
                      <a:pt x="12541" y="21455"/>
                    </a:lnTo>
                    <a:lnTo>
                      <a:pt x="13367" y="21281"/>
                    </a:lnTo>
                    <a:lnTo>
                      <a:pt x="14193" y="21048"/>
                    </a:lnTo>
                    <a:lnTo>
                      <a:pt x="14990" y="20729"/>
                    </a:lnTo>
                    <a:lnTo>
                      <a:pt x="15757" y="20381"/>
                    </a:lnTo>
                    <a:lnTo>
                      <a:pt x="16466" y="19974"/>
                    </a:lnTo>
                    <a:lnTo>
                      <a:pt x="17174" y="19510"/>
                    </a:lnTo>
                    <a:lnTo>
                      <a:pt x="17823" y="18987"/>
                    </a:lnTo>
                    <a:lnTo>
                      <a:pt x="18413" y="18435"/>
                    </a:lnTo>
                    <a:lnTo>
                      <a:pt x="18974" y="17826"/>
                    </a:lnTo>
                    <a:lnTo>
                      <a:pt x="19505" y="17158"/>
                    </a:lnTo>
                    <a:lnTo>
                      <a:pt x="19977" y="16461"/>
                    </a:lnTo>
                    <a:lnTo>
                      <a:pt x="20390" y="15735"/>
                    </a:lnTo>
                    <a:lnTo>
                      <a:pt x="20744" y="14981"/>
                    </a:lnTo>
                    <a:lnTo>
                      <a:pt x="21039" y="14197"/>
                    </a:lnTo>
                    <a:lnTo>
                      <a:pt x="21275" y="13384"/>
                    </a:lnTo>
                    <a:lnTo>
                      <a:pt x="21452" y="12542"/>
                    </a:lnTo>
                    <a:lnTo>
                      <a:pt x="21541" y="11671"/>
                    </a:lnTo>
                    <a:lnTo>
                      <a:pt x="21600" y="10800"/>
                    </a:lnTo>
                    <a:lnTo>
                      <a:pt x="21541" y="9900"/>
                    </a:lnTo>
                    <a:lnTo>
                      <a:pt x="21452" y="9029"/>
                    </a:lnTo>
                    <a:lnTo>
                      <a:pt x="21275" y="8187"/>
                    </a:lnTo>
                    <a:lnTo>
                      <a:pt x="21039" y="7374"/>
                    </a:lnTo>
                    <a:lnTo>
                      <a:pt x="20744" y="6590"/>
                    </a:lnTo>
                    <a:lnTo>
                      <a:pt x="20390" y="5835"/>
                    </a:lnTo>
                    <a:lnTo>
                      <a:pt x="19977" y="5110"/>
                    </a:lnTo>
                    <a:lnTo>
                      <a:pt x="19505" y="4413"/>
                    </a:lnTo>
                    <a:lnTo>
                      <a:pt x="18974" y="3745"/>
                    </a:lnTo>
                    <a:lnTo>
                      <a:pt x="18413" y="3135"/>
                    </a:lnTo>
                    <a:lnTo>
                      <a:pt x="17823" y="2584"/>
                    </a:lnTo>
                    <a:lnTo>
                      <a:pt x="17174" y="2061"/>
                    </a:lnTo>
                    <a:lnTo>
                      <a:pt x="16466" y="1597"/>
                    </a:lnTo>
                    <a:lnTo>
                      <a:pt x="15757" y="1190"/>
                    </a:lnTo>
                    <a:lnTo>
                      <a:pt x="14990" y="842"/>
                    </a:lnTo>
                    <a:lnTo>
                      <a:pt x="14193" y="523"/>
                    </a:lnTo>
                    <a:lnTo>
                      <a:pt x="13367" y="290"/>
                    </a:lnTo>
                    <a:lnTo>
                      <a:pt x="12541" y="116"/>
                    </a:lnTo>
                    <a:lnTo>
                      <a:pt x="11685" y="29"/>
                    </a:lnTo>
                    <a:lnTo>
                      <a:pt x="10800" y="0"/>
                    </a:lnTo>
                    <a:close/>
                  </a:path>
                </a:pathLst>
              </a:custGeom>
              <a:noFill/>
              <a:ln w="9525" cap="flat">
                <a:solidFill>
                  <a:srgbClr val="000000"/>
                </a:solidFill>
                <a:prstDash val="solid"/>
                <a:round/>
              </a:ln>
              <a:effectLst/>
            </p:spPr>
            <p:txBody>
              <a:bodyPr wrap="square" lIns="45718" tIns="45718" rIns="45718" bIns="45718" numCol="1" anchor="t">
                <a:noAutofit/>
              </a:bodyPr>
              <a:lstStyle/>
              <a:p>
                <a:endParaRPr/>
              </a:p>
            </p:txBody>
          </p:sp>
          <p:sp>
            <p:nvSpPr>
              <p:cNvPr id="206" name="Freeform 80"/>
              <p:cNvSpPr/>
              <p:nvPr/>
            </p:nvSpPr>
            <p:spPr>
              <a:xfrm flipH="1">
                <a:off x="237301" y="452768"/>
                <a:ext cx="2" cy="638441"/>
              </a:xfrm>
              <a:prstGeom prst="line">
                <a:avLst/>
              </a:prstGeom>
              <a:noFill/>
              <a:ln w="9525" cap="flat">
                <a:solidFill>
                  <a:srgbClr val="000000"/>
                </a:solidFill>
                <a:prstDash val="solid"/>
                <a:round/>
              </a:ln>
              <a:effectLst/>
            </p:spPr>
            <p:txBody>
              <a:bodyPr wrap="square" lIns="45718" tIns="45718" rIns="45718" bIns="45718" numCol="1" anchor="t">
                <a:noAutofit/>
              </a:bodyPr>
              <a:lstStyle/>
              <a:p>
                <a:endParaRPr/>
              </a:p>
            </p:txBody>
          </p:sp>
          <p:sp>
            <p:nvSpPr>
              <p:cNvPr id="207" name="Freeform 81"/>
              <p:cNvSpPr/>
              <p:nvPr/>
            </p:nvSpPr>
            <p:spPr>
              <a:xfrm>
                <a:off x="247351" y="628015"/>
                <a:ext cx="221095" cy="104812"/>
              </a:xfrm>
              <a:prstGeom prst="line">
                <a:avLst/>
              </a:prstGeom>
              <a:noFill/>
              <a:ln w="9525" cap="flat">
                <a:solidFill>
                  <a:srgbClr val="000000"/>
                </a:solidFill>
                <a:prstDash val="solid"/>
                <a:round/>
              </a:ln>
              <a:effectLst/>
            </p:spPr>
            <p:txBody>
              <a:bodyPr wrap="square" lIns="45718" tIns="45718" rIns="45718" bIns="45718" numCol="1" anchor="t">
                <a:noAutofit/>
              </a:bodyPr>
              <a:lstStyle/>
              <a:p>
                <a:endParaRPr/>
              </a:p>
            </p:txBody>
          </p:sp>
          <p:sp>
            <p:nvSpPr>
              <p:cNvPr id="208" name="Freeform 82"/>
              <p:cNvSpPr/>
              <p:nvPr/>
            </p:nvSpPr>
            <p:spPr>
              <a:xfrm>
                <a:off x="247351" y="1112902"/>
                <a:ext cx="127405" cy="165626"/>
              </a:xfrm>
              <a:prstGeom prst="line">
                <a:avLst/>
              </a:prstGeom>
              <a:noFill/>
              <a:ln w="9525" cap="flat">
                <a:solidFill>
                  <a:srgbClr val="000000"/>
                </a:solidFill>
                <a:prstDash val="solid"/>
                <a:round/>
              </a:ln>
              <a:effectLst/>
            </p:spPr>
            <p:txBody>
              <a:bodyPr wrap="square" lIns="45718" tIns="45718" rIns="45718" bIns="45718" numCol="1" anchor="t">
                <a:noAutofit/>
              </a:bodyPr>
              <a:lstStyle/>
              <a:p>
                <a:endParaRPr/>
              </a:p>
            </p:txBody>
          </p:sp>
          <p:sp>
            <p:nvSpPr>
              <p:cNvPr id="209" name="Freeform 83"/>
              <p:cNvSpPr/>
              <p:nvPr/>
            </p:nvSpPr>
            <p:spPr>
              <a:xfrm flipH="1">
                <a:off x="11833" y="1101633"/>
                <a:ext cx="219682" cy="177785"/>
              </a:xfrm>
              <a:prstGeom prst="line">
                <a:avLst/>
              </a:prstGeom>
              <a:noFill/>
              <a:ln w="9525" cap="flat">
                <a:solidFill>
                  <a:srgbClr val="000000"/>
                </a:solidFill>
                <a:prstDash val="solid"/>
                <a:round/>
              </a:ln>
              <a:effectLst/>
            </p:spPr>
            <p:txBody>
              <a:bodyPr wrap="square" lIns="45718" tIns="45718" rIns="45718" bIns="45718" numCol="1" anchor="t">
                <a:noAutofit/>
              </a:bodyPr>
              <a:lstStyle/>
              <a:p>
                <a:endParaRPr/>
              </a:p>
            </p:txBody>
          </p:sp>
          <p:sp>
            <p:nvSpPr>
              <p:cNvPr id="210" name="Freeform 84"/>
              <p:cNvSpPr/>
              <p:nvPr/>
            </p:nvSpPr>
            <p:spPr>
              <a:xfrm flipH="1">
                <a:off x="5190" y="642910"/>
                <a:ext cx="226302" cy="146799"/>
              </a:xfrm>
              <a:prstGeom prst="line">
                <a:avLst/>
              </a:prstGeom>
              <a:noFill/>
              <a:ln w="9525" cap="flat">
                <a:solidFill>
                  <a:srgbClr val="000000"/>
                </a:solidFill>
                <a:prstDash val="solid"/>
                <a:round/>
              </a:ln>
              <a:effectLst/>
            </p:spPr>
            <p:txBody>
              <a:bodyPr wrap="square" lIns="45718" tIns="45718" rIns="45718" bIns="45718" numCol="1" anchor="t">
                <a:noAutofit/>
              </a:bodyPr>
              <a:lstStyle/>
              <a:p>
                <a:endParaRPr/>
              </a:p>
            </p:txBody>
          </p:sp>
        </p:grpSp>
        <p:sp>
          <p:nvSpPr>
            <p:cNvPr id="212" name="Rectangle 65"/>
            <p:cNvSpPr txBox="1"/>
            <p:nvPr/>
          </p:nvSpPr>
          <p:spPr>
            <a:xfrm>
              <a:off x="7451064" y="2743342"/>
              <a:ext cx="442398" cy="28229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numCol="1" anchor="t">
              <a:spAutoFit/>
            </a:bodyPr>
            <a:lstStyle/>
            <a:p>
              <a:pPr marR="311150" algn="r">
                <a:lnSpc>
                  <a:spcPts val="1500"/>
                </a:lnSpc>
                <a:spcBef>
                  <a:spcPts val="100"/>
                </a:spcBef>
                <a:defRPr sz="1400">
                  <a:latin typeface="Times New Roman"/>
                  <a:ea typeface="Times New Roman"/>
                  <a:cs typeface="Times New Roman"/>
                  <a:sym typeface="Times New Roman"/>
                </a:defRPr>
              </a:pPr>
              <a:r>
                <a:t>U</a:t>
              </a:r>
              <a:r>
                <a:rPr spc="15"/>
                <a:t>s</a:t>
              </a:r>
              <a:r>
                <a:rPr spc="5"/>
                <a:t>e</a:t>
              </a:r>
              <a:r>
                <a:t>r</a:t>
              </a:r>
            </a:p>
          </p:txBody>
        </p:sp>
        <p:grpSp>
          <p:nvGrpSpPr>
            <p:cNvPr id="215" name="Oval 66"/>
            <p:cNvGrpSpPr/>
            <p:nvPr/>
          </p:nvGrpSpPr>
          <p:grpSpPr>
            <a:xfrm>
              <a:off x="3236202" y="284707"/>
              <a:ext cx="1912671" cy="544029"/>
              <a:chOff x="0" y="0"/>
              <a:chExt cx="1912670" cy="544027"/>
            </a:xfrm>
          </p:grpSpPr>
          <p:sp>
            <p:nvSpPr>
              <p:cNvPr id="213" name="Oval"/>
              <p:cNvSpPr/>
              <p:nvPr/>
            </p:nvSpPr>
            <p:spPr>
              <a:xfrm>
                <a:off x="-1" y="-1"/>
                <a:ext cx="1912672" cy="544029"/>
              </a:xfrm>
              <a:prstGeom prst="ellipse">
                <a:avLst/>
              </a:prstGeom>
              <a:solidFill>
                <a:srgbClr val="FFFFFF"/>
              </a:solidFill>
              <a:ln w="12700" cap="flat">
                <a:solidFill>
                  <a:srgbClr val="000000"/>
                </a:solidFill>
                <a:prstDash val="solid"/>
                <a:miter lim="800000"/>
              </a:ln>
              <a:effectLst/>
            </p:spPr>
            <p:txBody>
              <a:bodyPr wrap="square" lIns="45718" tIns="45718" rIns="45718" bIns="45718" numCol="1" anchor="ctr">
                <a:noAutofit/>
              </a:bodyPr>
              <a:lstStyle/>
              <a:p>
                <a:pPr algn="ctr">
                  <a:defRPr sz="1200">
                    <a:solidFill>
                      <a:srgbClr val="FFFFFF"/>
                    </a:solidFill>
                    <a:latin typeface="Times New Roman"/>
                    <a:ea typeface="Times New Roman"/>
                    <a:cs typeface="Times New Roman"/>
                    <a:sym typeface="Times New Roman"/>
                  </a:defRPr>
                </a:pPr>
                <a:endParaRPr/>
              </a:p>
            </p:txBody>
          </p:sp>
          <p:sp>
            <p:nvSpPr>
              <p:cNvPr id="214" name="Input"/>
              <p:cNvSpPr txBox="1"/>
              <p:nvPr/>
            </p:nvSpPr>
            <p:spPr>
              <a:xfrm>
                <a:off x="332174" y="128469"/>
                <a:ext cx="1248323" cy="28708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ctr">
                <a:spAutoFit/>
              </a:bodyPr>
              <a:lstStyle>
                <a:lvl1pPr algn="ctr">
                  <a:defRPr sz="1400">
                    <a:latin typeface="Times New Roman"/>
                    <a:ea typeface="Times New Roman"/>
                    <a:cs typeface="Times New Roman"/>
                    <a:sym typeface="Times New Roman"/>
                  </a:defRPr>
                </a:lvl1pPr>
              </a:lstStyle>
              <a:p>
                <a:r>
                  <a:t>Input</a:t>
                </a:r>
              </a:p>
            </p:txBody>
          </p:sp>
        </p:grpSp>
        <p:grpSp>
          <p:nvGrpSpPr>
            <p:cNvPr id="218" name="Oval 67"/>
            <p:cNvGrpSpPr/>
            <p:nvPr/>
          </p:nvGrpSpPr>
          <p:grpSpPr>
            <a:xfrm>
              <a:off x="3363350" y="4319359"/>
              <a:ext cx="1912671" cy="544029"/>
              <a:chOff x="0" y="0"/>
              <a:chExt cx="1912670" cy="544027"/>
            </a:xfrm>
          </p:grpSpPr>
          <p:sp>
            <p:nvSpPr>
              <p:cNvPr id="216" name="Oval"/>
              <p:cNvSpPr/>
              <p:nvPr/>
            </p:nvSpPr>
            <p:spPr>
              <a:xfrm>
                <a:off x="-1" y="-1"/>
                <a:ext cx="1912672" cy="544029"/>
              </a:xfrm>
              <a:prstGeom prst="ellipse">
                <a:avLst/>
              </a:prstGeom>
              <a:solidFill>
                <a:srgbClr val="FFFFFF"/>
              </a:solidFill>
              <a:ln w="12700" cap="flat">
                <a:solidFill>
                  <a:srgbClr val="000000"/>
                </a:solidFill>
                <a:prstDash val="solid"/>
                <a:miter lim="800000"/>
              </a:ln>
              <a:effectLst/>
            </p:spPr>
            <p:txBody>
              <a:bodyPr wrap="square" lIns="45718" tIns="45718" rIns="45718" bIns="45718" numCol="1" anchor="ctr">
                <a:noAutofit/>
              </a:bodyPr>
              <a:lstStyle/>
              <a:p>
                <a:pPr algn="ctr">
                  <a:defRPr sz="1200">
                    <a:solidFill>
                      <a:srgbClr val="FFFFFF"/>
                    </a:solidFill>
                    <a:latin typeface="Times New Roman"/>
                    <a:ea typeface="Times New Roman"/>
                    <a:cs typeface="Times New Roman"/>
                    <a:sym typeface="Times New Roman"/>
                  </a:defRPr>
                </a:pPr>
                <a:endParaRPr/>
              </a:p>
            </p:txBody>
          </p:sp>
          <p:sp>
            <p:nvSpPr>
              <p:cNvPr id="217" name="Performance analysis"/>
              <p:cNvSpPr txBox="1"/>
              <p:nvPr/>
            </p:nvSpPr>
            <p:spPr>
              <a:xfrm>
                <a:off x="332174" y="26868"/>
                <a:ext cx="1248323" cy="49028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ctr">
                <a:spAutoFit/>
              </a:bodyPr>
              <a:lstStyle>
                <a:lvl1pPr algn="ctr">
                  <a:defRPr sz="1400">
                    <a:latin typeface="Times New Roman"/>
                    <a:ea typeface="Times New Roman"/>
                    <a:cs typeface="Times New Roman"/>
                    <a:sym typeface="Times New Roman"/>
                  </a:defRPr>
                </a:lvl1pPr>
              </a:lstStyle>
              <a:p>
                <a:r>
                  <a:t> Performance analysis</a:t>
                </a:r>
              </a:p>
            </p:txBody>
          </p:sp>
        </p:grpSp>
        <p:grpSp>
          <p:nvGrpSpPr>
            <p:cNvPr id="221" name="Oval 68"/>
            <p:cNvGrpSpPr/>
            <p:nvPr/>
          </p:nvGrpSpPr>
          <p:grpSpPr>
            <a:xfrm>
              <a:off x="3199800" y="1169674"/>
              <a:ext cx="1912671" cy="544029"/>
              <a:chOff x="0" y="0"/>
              <a:chExt cx="1912670" cy="544027"/>
            </a:xfrm>
          </p:grpSpPr>
          <p:sp>
            <p:nvSpPr>
              <p:cNvPr id="219" name="Oval"/>
              <p:cNvSpPr/>
              <p:nvPr/>
            </p:nvSpPr>
            <p:spPr>
              <a:xfrm>
                <a:off x="-1" y="-1"/>
                <a:ext cx="1912672" cy="544029"/>
              </a:xfrm>
              <a:prstGeom prst="ellipse">
                <a:avLst/>
              </a:prstGeom>
              <a:solidFill>
                <a:srgbClr val="FFFFFF"/>
              </a:solidFill>
              <a:ln w="12700" cap="flat">
                <a:solidFill>
                  <a:srgbClr val="000000"/>
                </a:solidFill>
                <a:prstDash val="solid"/>
                <a:miter lim="800000"/>
              </a:ln>
              <a:effectLst/>
            </p:spPr>
            <p:txBody>
              <a:bodyPr wrap="square" lIns="45718" tIns="45718" rIns="45718" bIns="45718" numCol="1" anchor="ctr">
                <a:noAutofit/>
              </a:bodyPr>
              <a:lstStyle/>
              <a:p>
                <a:pPr algn="ctr">
                  <a:defRPr sz="1200">
                    <a:solidFill>
                      <a:srgbClr val="FFFFFF"/>
                    </a:solidFill>
                    <a:latin typeface="Times New Roman"/>
                    <a:ea typeface="Times New Roman"/>
                    <a:cs typeface="Times New Roman"/>
                    <a:sym typeface="Times New Roman"/>
                  </a:defRPr>
                </a:pPr>
                <a:endParaRPr/>
              </a:p>
            </p:txBody>
          </p:sp>
          <p:sp>
            <p:nvSpPr>
              <p:cNvPr id="220" name="Preliminary Process"/>
              <p:cNvSpPr txBox="1"/>
              <p:nvPr/>
            </p:nvSpPr>
            <p:spPr>
              <a:xfrm>
                <a:off x="332174" y="39029"/>
                <a:ext cx="1248323" cy="46596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ctr">
                <a:spAutoFit/>
              </a:bodyPr>
              <a:lstStyle>
                <a:lvl1pPr algn="ctr">
                  <a:defRPr sz="1200">
                    <a:latin typeface="Times New Roman"/>
                    <a:ea typeface="Times New Roman"/>
                    <a:cs typeface="Times New Roman"/>
                    <a:sym typeface="Times New Roman"/>
                  </a:defRPr>
                </a:lvl1pPr>
              </a:lstStyle>
              <a:p>
                <a:r>
                  <a:t>Preliminary Process</a:t>
                </a:r>
              </a:p>
            </p:txBody>
          </p:sp>
        </p:grpSp>
        <p:grpSp>
          <p:nvGrpSpPr>
            <p:cNvPr id="224" name="Oval 69"/>
            <p:cNvGrpSpPr/>
            <p:nvPr/>
          </p:nvGrpSpPr>
          <p:grpSpPr>
            <a:xfrm>
              <a:off x="3342234" y="2038788"/>
              <a:ext cx="1912671" cy="544029"/>
              <a:chOff x="0" y="0"/>
              <a:chExt cx="1912670" cy="544027"/>
            </a:xfrm>
          </p:grpSpPr>
          <p:sp>
            <p:nvSpPr>
              <p:cNvPr id="222" name="Oval"/>
              <p:cNvSpPr/>
              <p:nvPr/>
            </p:nvSpPr>
            <p:spPr>
              <a:xfrm>
                <a:off x="-1" y="-1"/>
                <a:ext cx="1912672" cy="544029"/>
              </a:xfrm>
              <a:prstGeom prst="ellipse">
                <a:avLst/>
              </a:prstGeom>
              <a:solidFill>
                <a:srgbClr val="FFFFFF"/>
              </a:solidFill>
              <a:ln w="12700" cap="flat">
                <a:solidFill>
                  <a:srgbClr val="000000"/>
                </a:solidFill>
                <a:prstDash val="solid"/>
                <a:miter lim="800000"/>
              </a:ln>
              <a:effectLst/>
            </p:spPr>
            <p:txBody>
              <a:bodyPr wrap="square" lIns="45718" tIns="45718" rIns="45718" bIns="45718" numCol="1" anchor="ctr">
                <a:noAutofit/>
              </a:bodyPr>
              <a:lstStyle/>
              <a:p>
                <a:pPr algn="ctr">
                  <a:defRPr sz="1200">
                    <a:solidFill>
                      <a:srgbClr val="FFFFFF"/>
                    </a:solidFill>
                    <a:latin typeface="Times New Roman"/>
                    <a:ea typeface="Times New Roman"/>
                    <a:cs typeface="Times New Roman"/>
                    <a:sym typeface="Times New Roman"/>
                  </a:defRPr>
                </a:pPr>
                <a:endParaRPr/>
              </a:p>
            </p:txBody>
          </p:sp>
          <p:sp>
            <p:nvSpPr>
              <p:cNvPr id="223" name="Feature Extraction"/>
              <p:cNvSpPr txBox="1"/>
              <p:nvPr/>
            </p:nvSpPr>
            <p:spPr>
              <a:xfrm>
                <a:off x="332174" y="134279"/>
                <a:ext cx="1248323" cy="27546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ctr">
                <a:spAutoFit/>
              </a:bodyPr>
              <a:lstStyle>
                <a:lvl1pPr algn="ctr">
                  <a:defRPr sz="1200">
                    <a:latin typeface="Times New Roman"/>
                    <a:ea typeface="Times New Roman"/>
                    <a:cs typeface="Times New Roman"/>
                    <a:sym typeface="Times New Roman"/>
                  </a:defRPr>
                </a:lvl1pPr>
              </a:lstStyle>
              <a:p>
                <a:r>
                  <a:t>Feature Extraction</a:t>
                </a:r>
              </a:p>
            </p:txBody>
          </p:sp>
        </p:grpSp>
        <p:grpSp>
          <p:nvGrpSpPr>
            <p:cNvPr id="227" name="Oval 70"/>
            <p:cNvGrpSpPr/>
            <p:nvPr/>
          </p:nvGrpSpPr>
          <p:grpSpPr>
            <a:xfrm>
              <a:off x="3363350" y="2729999"/>
              <a:ext cx="1912671" cy="544029"/>
              <a:chOff x="0" y="0"/>
              <a:chExt cx="1912670" cy="544027"/>
            </a:xfrm>
          </p:grpSpPr>
          <p:sp>
            <p:nvSpPr>
              <p:cNvPr id="225" name="Oval"/>
              <p:cNvSpPr/>
              <p:nvPr/>
            </p:nvSpPr>
            <p:spPr>
              <a:xfrm>
                <a:off x="-1" y="-1"/>
                <a:ext cx="1912672" cy="544029"/>
              </a:xfrm>
              <a:prstGeom prst="ellipse">
                <a:avLst/>
              </a:prstGeom>
              <a:noFill/>
              <a:ln w="12700" cap="flat">
                <a:solidFill>
                  <a:srgbClr val="000000"/>
                </a:solidFill>
                <a:prstDash val="solid"/>
                <a:miter lim="800000"/>
              </a:ln>
              <a:effectLst/>
            </p:spPr>
            <p:txBody>
              <a:bodyPr wrap="square" lIns="45718" tIns="45718" rIns="45718" bIns="45718" numCol="1" anchor="ctr">
                <a:noAutofit/>
              </a:bodyPr>
              <a:lstStyle/>
              <a:p>
                <a:pPr algn="ctr">
                  <a:defRPr sz="1200">
                    <a:solidFill>
                      <a:srgbClr val="FFFFFF"/>
                    </a:solidFill>
                    <a:latin typeface="Times New Roman"/>
                    <a:ea typeface="Times New Roman"/>
                    <a:cs typeface="Times New Roman"/>
                    <a:sym typeface="Times New Roman"/>
                  </a:defRPr>
                </a:pPr>
                <a:endParaRPr/>
              </a:p>
            </p:txBody>
          </p:sp>
          <p:sp>
            <p:nvSpPr>
              <p:cNvPr id="226" name="Data Slicing"/>
              <p:cNvSpPr txBox="1"/>
              <p:nvPr/>
            </p:nvSpPr>
            <p:spPr>
              <a:xfrm>
                <a:off x="332174" y="128469"/>
                <a:ext cx="1248323" cy="28708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ctr">
                <a:spAutoFit/>
              </a:bodyPr>
              <a:lstStyle>
                <a:lvl1pPr algn="ctr">
                  <a:defRPr sz="1400">
                    <a:latin typeface="Times New Roman"/>
                    <a:ea typeface="Times New Roman"/>
                    <a:cs typeface="Times New Roman"/>
                    <a:sym typeface="Times New Roman"/>
                  </a:defRPr>
                </a:lvl1pPr>
              </a:lstStyle>
              <a:p>
                <a:r>
                  <a:t>Data Slicing</a:t>
                </a:r>
              </a:p>
            </p:txBody>
          </p:sp>
        </p:grpSp>
        <p:sp>
          <p:nvSpPr>
            <p:cNvPr id="228" name="Straight Arrow Connector 71"/>
            <p:cNvSpPr/>
            <p:nvPr/>
          </p:nvSpPr>
          <p:spPr>
            <a:xfrm flipH="1" flipV="1">
              <a:off x="5161601" y="644638"/>
              <a:ext cx="1746026" cy="1491558"/>
            </a:xfrm>
            <a:prstGeom prst="line">
              <a:avLst/>
            </a:prstGeom>
            <a:noFill/>
            <a:ln w="6350" cap="flat">
              <a:solidFill>
                <a:srgbClr val="000000"/>
              </a:solidFill>
              <a:prstDash val="solid"/>
              <a:miter lim="800000"/>
              <a:tailEnd type="triangle" w="med" len="med"/>
            </a:ln>
            <a:effectLst/>
          </p:spPr>
          <p:txBody>
            <a:bodyPr wrap="square" lIns="45718" tIns="45718" rIns="45718" bIns="45718" numCol="1" anchor="t">
              <a:noAutofit/>
            </a:bodyPr>
            <a:lstStyle/>
            <a:p>
              <a:endParaRPr/>
            </a:p>
          </p:txBody>
        </p:sp>
        <p:sp>
          <p:nvSpPr>
            <p:cNvPr id="229" name="Straight Arrow Connector 72"/>
            <p:cNvSpPr/>
            <p:nvPr/>
          </p:nvSpPr>
          <p:spPr>
            <a:xfrm flipH="1">
              <a:off x="780431" y="607446"/>
              <a:ext cx="2452941" cy="1384776"/>
            </a:xfrm>
            <a:prstGeom prst="line">
              <a:avLst/>
            </a:prstGeom>
            <a:noFill/>
            <a:ln w="6350" cap="flat">
              <a:solidFill>
                <a:srgbClr val="000000"/>
              </a:solidFill>
              <a:prstDash val="solid"/>
              <a:miter lim="800000"/>
              <a:tailEnd type="triangle" w="med" len="med"/>
            </a:ln>
            <a:effectLst/>
          </p:spPr>
          <p:txBody>
            <a:bodyPr wrap="square" lIns="45718" tIns="45718" rIns="45718" bIns="45718" numCol="1" anchor="t">
              <a:noAutofit/>
            </a:bodyPr>
            <a:lstStyle/>
            <a:p>
              <a:endParaRPr/>
            </a:p>
          </p:txBody>
        </p:sp>
        <p:sp>
          <p:nvSpPr>
            <p:cNvPr id="230" name="Straight Arrow Connector 73"/>
            <p:cNvSpPr/>
            <p:nvPr/>
          </p:nvSpPr>
          <p:spPr>
            <a:xfrm flipV="1">
              <a:off x="780430" y="1497509"/>
              <a:ext cx="2373193" cy="638687"/>
            </a:xfrm>
            <a:prstGeom prst="line">
              <a:avLst/>
            </a:prstGeom>
            <a:noFill/>
            <a:ln w="6350" cap="flat">
              <a:solidFill>
                <a:srgbClr val="000000"/>
              </a:solidFill>
              <a:prstDash val="solid"/>
              <a:miter lim="800000"/>
              <a:tailEnd type="triangle" w="med" len="med"/>
            </a:ln>
            <a:effectLst/>
          </p:spPr>
          <p:txBody>
            <a:bodyPr wrap="square" lIns="45718" tIns="45718" rIns="45718" bIns="45718" numCol="1" anchor="t">
              <a:noAutofit/>
            </a:bodyPr>
            <a:lstStyle/>
            <a:p>
              <a:endParaRPr/>
            </a:p>
          </p:txBody>
        </p:sp>
        <p:sp>
          <p:nvSpPr>
            <p:cNvPr id="231" name="Straight Arrow Connector 74"/>
            <p:cNvSpPr/>
            <p:nvPr/>
          </p:nvSpPr>
          <p:spPr>
            <a:xfrm>
              <a:off x="766633" y="2200503"/>
              <a:ext cx="2575603" cy="110299"/>
            </a:xfrm>
            <a:prstGeom prst="line">
              <a:avLst/>
            </a:prstGeom>
            <a:noFill/>
            <a:ln w="6350" cap="flat">
              <a:solidFill>
                <a:srgbClr val="000000"/>
              </a:solidFill>
              <a:prstDash val="solid"/>
              <a:miter lim="800000"/>
              <a:tailEnd type="triangle" w="med" len="med"/>
            </a:ln>
            <a:effectLst/>
          </p:spPr>
          <p:txBody>
            <a:bodyPr wrap="square" lIns="45718" tIns="45718" rIns="45718" bIns="45718" numCol="1" anchor="t">
              <a:noAutofit/>
            </a:bodyPr>
            <a:lstStyle/>
            <a:p>
              <a:endParaRPr/>
            </a:p>
          </p:txBody>
        </p:sp>
        <p:sp>
          <p:nvSpPr>
            <p:cNvPr id="232" name="Straight Arrow Connector 75"/>
            <p:cNvSpPr/>
            <p:nvPr/>
          </p:nvSpPr>
          <p:spPr>
            <a:xfrm>
              <a:off x="880023" y="2218107"/>
              <a:ext cx="2483329" cy="783906"/>
            </a:xfrm>
            <a:prstGeom prst="line">
              <a:avLst/>
            </a:prstGeom>
            <a:noFill/>
            <a:ln w="6350" cap="flat">
              <a:solidFill>
                <a:srgbClr val="000000"/>
              </a:solidFill>
              <a:prstDash val="solid"/>
              <a:miter lim="800000"/>
              <a:tailEnd type="triangle" w="med" len="med"/>
            </a:ln>
            <a:effectLst/>
          </p:spPr>
          <p:txBody>
            <a:bodyPr wrap="square" lIns="45718" tIns="45718" rIns="45718" bIns="45718" numCol="1" anchor="t">
              <a:noAutofit/>
            </a:bodyPr>
            <a:lstStyle/>
            <a:p>
              <a:endParaRPr/>
            </a:p>
          </p:txBody>
        </p:sp>
        <p:sp>
          <p:nvSpPr>
            <p:cNvPr id="233" name="Straight Arrow Connector 76"/>
            <p:cNvSpPr/>
            <p:nvPr/>
          </p:nvSpPr>
          <p:spPr>
            <a:xfrm>
              <a:off x="815895" y="2335149"/>
              <a:ext cx="2547458" cy="2256223"/>
            </a:xfrm>
            <a:prstGeom prst="line">
              <a:avLst/>
            </a:prstGeom>
            <a:noFill/>
            <a:ln w="6350" cap="flat">
              <a:solidFill>
                <a:srgbClr val="000000"/>
              </a:solidFill>
              <a:prstDash val="solid"/>
              <a:miter lim="800000"/>
              <a:tailEnd type="triangle" w="med" len="med"/>
            </a:ln>
            <a:effectLst/>
          </p:spPr>
          <p:txBody>
            <a:bodyPr wrap="square" lIns="45718" tIns="45718" rIns="45718" bIns="45718" numCol="1" anchor="t">
              <a:noAutofit/>
            </a:bodyPr>
            <a:lstStyle/>
            <a:p>
              <a:endParaRPr/>
            </a:p>
          </p:txBody>
        </p:sp>
        <p:grpSp>
          <p:nvGrpSpPr>
            <p:cNvPr id="236" name="Oval 77"/>
            <p:cNvGrpSpPr/>
            <p:nvPr/>
          </p:nvGrpSpPr>
          <p:grpSpPr>
            <a:xfrm>
              <a:off x="3363348" y="3501491"/>
              <a:ext cx="1912671" cy="544029"/>
              <a:chOff x="0" y="0"/>
              <a:chExt cx="1912670" cy="544027"/>
            </a:xfrm>
          </p:grpSpPr>
          <p:sp>
            <p:nvSpPr>
              <p:cNvPr id="234" name="Oval"/>
              <p:cNvSpPr/>
              <p:nvPr/>
            </p:nvSpPr>
            <p:spPr>
              <a:xfrm>
                <a:off x="-1" y="-1"/>
                <a:ext cx="1912672" cy="544029"/>
              </a:xfrm>
              <a:prstGeom prst="ellipse">
                <a:avLst/>
              </a:prstGeom>
              <a:noFill/>
              <a:ln w="12700" cap="flat">
                <a:solidFill>
                  <a:srgbClr val="000000"/>
                </a:solidFill>
                <a:prstDash val="solid"/>
                <a:miter lim="800000"/>
              </a:ln>
              <a:effectLst/>
            </p:spPr>
            <p:txBody>
              <a:bodyPr wrap="square" lIns="45718" tIns="45718" rIns="45718" bIns="45718" numCol="1" anchor="ctr">
                <a:noAutofit/>
              </a:bodyPr>
              <a:lstStyle/>
              <a:p>
                <a:pPr algn="ctr">
                  <a:defRPr sz="1200">
                    <a:solidFill>
                      <a:srgbClr val="FFFFFF"/>
                    </a:solidFill>
                    <a:latin typeface="Times New Roman"/>
                    <a:ea typeface="Times New Roman"/>
                    <a:cs typeface="Times New Roman"/>
                    <a:sym typeface="Times New Roman"/>
                  </a:defRPr>
                </a:pPr>
                <a:endParaRPr/>
              </a:p>
            </p:txBody>
          </p:sp>
          <p:sp>
            <p:nvSpPr>
              <p:cNvPr id="235" name="Classification"/>
              <p:cNvSpPr txBox="1"/>
              <p:nvPr/>
            </p:nvSpPr>
            <p:spPr>
              <a:xfrm>
                <a:off x="332174" y="128469"/>
                <a:ext cx="1248323" cy="28708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ctr">
                <a:spAutoFit/>
              </a:bodyPr>
              <a:lstStyle>
                <a:lvl1pPr algn="ctr">
                  <a:defRPr sz="1400">
                    <a:latin typeface="Times New Roman"/>
                    <a:ea typeface="Times New Roman"/>
                    <a:cs typeface="Times New Roman"/>
                    <a:sym typeface="Times New Roman"/>
                  </a:defRPr>
                </a:lvl1pPr>
              </a:lstStyle>
              <a:p>
                <a:r>
                  <a:t>Classification</a:t>
                </a:r>
              </a:p>
            </p:txBody>
          </p:sp>
        </p:grpSp>
        <p:sp>
          <p:nvSpPr>
            <p:cNvPr id="237" name="Straight Arrow Connector 78"/>
            <p:cNvSpPr/>
            <p:nvPr/>
          </p:nvSpPr>
          <p:spPr>
            <a:xfrm>
              <a:off x="927682" y="2271078"/>
              <a:ext cx="2435668" cy="1502426"/>
            </a:xfrm>
            <a:prstGeom prst="line">
              <a:avLst/>
            </a:prstGeom>
            <a:noFill/>
            <a:ln w="6350" cap="flat">
              <a:solidFill>
                <a:srgbClr val="000000"/>
              </a:solidFill>
              <a:prstDash val="solid"/>
              <a:miter lim="800000"/>
              <a:tailEnd type="triangle" w="med" len="med"/>
            </a:ln>
            <a:effectLst/>
          </p:spPr>
          <p:txBody>
            <a:bodyPr wrap="square" lIns="45718" tIns="45718" rIns="45718" bIns="45718" numCol="1" anchor="t">
              <a:noAutofit/>
            </a:bodyPr>
            <a:lstStyle/>
            <a:p>
              <a:endParaRPr/>
            </a:p>
          </p:txBody>
        </p:sp>
      </p:grpSp>
      <p:sp>
        <p:nvSpPr>
          <p:cNvPr id="239" name="Rectangle 33"/>
          <p:cNvSpPr/>
          <p:nvPr/>
        </p:nvSpPr>
        <p:spPr>
          <a:xfrm>
            <a:off x="178269" y="138178"/>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41" name="Title 1"/>
          <p:cNvSpPr txBox="1">
            <a:spLocks noGrp="1"/>
          </p:cNvSpPr>
          <p:nvPr>
            <p:ph type="title"/>
          </p:nvPr>
        </p:nvSpPr>
        <p:spPr>
          <a:xfrm>
            <a:off x="838200" y="365125"/>
            <a:ext cx="10515600" cy="1325563"/>
          </a:xfrm>
          <a:prstGeom prst="rect">
            <a:avLst/>
          </a:prstGeom>
        </p:spPr>
        <p:txBody>
          <a:bodyPr/>
          <a:lstStyle>
            <a:lvl1pPr algn="ctr">
              <a:defRPr b="1">
                <a:latin typeface="Times New Roman"/>
                <a:ea typeface="Times New Roman"/>
                <a:cs typeface="Times New Roman"/>
                <a:sym typeface="Times New Roman"/>
              </a:defRPr>
            </a:lvl1pPr>
          </a:lstStyle>
          <a:p>
            <a:r>
              <a:t>Modules</a:t>
            </a:r>
          </a:p>
        </p:txBody>
      </p:sp>
      <p:sp>
        <p:nvSpPr>
          <p:cNvPr id="242" name="Content Placeholder 2"/>
          <p:cNvSpPr txBox="1">
            <a:spLocks noGrp="1"/>
          </p:cNvSpPr>
          <p:nvPr>
            <p:ph type="body" idx="1"/>
          </p:nvPr>
        </p:nvSpPr>
        <p:spPr>
          <a:xfrm>
            <a:off x="429294" y="1468192"/>
            <a:ext cx="11333412" cy="4945487"/>
          </a:xfrm>
          <a:prstGeom prst="rect">
            <a:avLst/>
          </a:prstGeom>
        </p:spPr>
        <p:txBody>
          <a:bodyPr/>
          <a:lstStyle/>
          <a:p>
            <a:pPr algn="just">
              <a:lnSpc>
                <a:spcPct val="150000"/>
              </a:lnSpc>
              <a:defRPr sz="2000">
                <a:latin typeface="Times New Roman"/>
                <a:ea typeface="Times New Roman"/>
                <a:cs typeface="Times New Roman"/>
                <a:sym typeface="Times New Roman"/>
              </a:defRPr>
            </a:pPr>
            <a:r>
              <a:t>Data Selection</a:t>
            </a:r>
          </a:p>
          <a:p>
            <a:pPr algn="just">
              <a:lnSpc>
                <a:spcPct val="150000"/>
              </a:lnSpc>
              <a:defRPr sz="2000">
                <a:latin typeface="Times New Roman"/>
                <a:ea typeface="Times New Roman"/>
                <a:cs typeface="Times New Roman"/>
                <a:sym typeface="Times New Roman"/>
              </a:defRPr>
            </a:pPr>
            <a:r>
              <a:t>Data Pre-processing</a:t>
            </a:r>
          </a:p>
          <a:p>
            <a:pPr algn="just">
              <a:lnSpc>
                <a:spcPct val="150000"/>
              </a:lnSpc>
              <a:defRPr sz="2000">
                <a:latin typeface="Times New Roman"/>
                <a:ea typeface="Times New Roman"/>
                <a:cs typeface="Times New Roman"/>
                <a:sym typeface="Times New Roman"/>
              </a:defRPr>
            </a:pPr>
            <a:r>
              <a:t>Text Pre-processing</a:t>
            </a:r>
          </a:p>
          <a:p>
            <a:pPr algn="just">
              <a:lnSpc>
                <a:spcPct val="150000"/>
              </a:lnSpc>
              <a:defRPr sz="2000">
                <a:latin typeface="Times New Roman"/>
                <a:ea typeface="Times New Roman"/>
                <a:cs typeface="Times New Roman"/>
                <a:sym typeface="Times New Roman"/>
              </a:defRPr>
            </a:pPr>
            <a:r>
              <a:t>Vectorization</a:t>
            </a:r>
          </a:p>
          <a:p>
            <a:pPr algn="just">
              <a:lnSpc>
                <a:spcPct val="150000"/>
              </a:lnSpc>
              <a:defRPr sz="2000">
                <a:latin typeface="Times New Roman"/>
                <a:ea typeface="Times New Roman"/>
                <a:cs typeface="Times New Roman"/>
                <a:sym typeface="Times New Roman"/>
              </a:defRPr>
            </a:pPr>
            <a:r>
              <a:t>Data splitting</a:t>
            </a:r>
          </a:p>
          <a:p>
            <a:pPr algn="just">
              <a:lnSpc>
                <a:spcPct val="150000"/>
              </a:lnSpc>
              <a:defRPr sz="2000">
                <a:latin typeface="Times New Roman"/>
                <a:ea typeface="Times New Roman"/>
                <a:cs typeface="Times New Roman"/>
                <a:sym typeface="Times New Roman"/>
              </a:defRPr>
            </a:pPr>
            <a:r>
              <a:t>Classification</a:t>
            </a:r>
          </a:p>
          <a:p>
            <a:pPr algn="just">
              <a:lnSpc>
                <a:spcPct val="150000"/>
              </a:lnSpc>
              <a:defRPr sz="2000">
                <a:latin typeface="Times New Roman"/>
                <a:ea typeface="Times New Roman"/>
                <a:cs typeface="Times New Roman"/>
                <a:sym typeface="Times New Roman"/>
              </a:defRPr>
            </a:pPr>
            <a:r>
              <a:t>Estimate Performance</a:t>
            </a:r>
          </a:p>
          <a:p>
            <a:pPr algn="just">
              <a:lnSpc>
                <a:spcPct val="150000"/>
              </a:lnSpc>
              <a:defRPr sz="2000">
                <a:latin typeface="Times New Roman"/>
                <a:ea typeface="Times New Roman"/>
                <a:cs typeface="Times New Roman"/>
                <a:sym typeface="Times New Roman"/>
              </a:defRPr>
            </a:pPr>
            <a:r>
              <a:t>Prediction</a:t>
            </a:r>
          </a:p>
        </p:txBody>
      </p:sp>
      <p:sp>
        <p:nvSpPr>
          <p:cNvPr id="243"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45" name="Title 1"/>
          <p:cNvSpPr txBox="1">
            <a:spLocks noGrp="1"/>
          </p:cNvSpPr>
          <p:nvPr>
            <p:ph type="title"/>
          </p:nvPr>
        </p:nvSpPr>
        <p:spPr>
          <a:xfrm>
            <a:off x="838200" y="365125"/>
            <a:ext cx="10515600" cy="1325563"/>
          </a:xfrm>
          <a:prstGeom prst="rect">
            <a:avLst/>
          </a:prstGeom>
        </p:spPr>
        <p:txBody>
          <a:bodyPr/>
          <a:lstStyle>
            <a:lvl1pPr algn="ctr">
              <a:defRPr b="1">
                <a:latin typeface="Times New Roman"/>
                <a:ea typeface="Times New Roman"/>
                <a:cs typeface="Times New Roman"/>
                <a:sym typeface="Times New Roman"/>
              </a:defRPr>
            </a:lvl1pPr>
          </a:lstStyle>
          <a:p>
            <a:r>
              <a:t>Data Selection</a:t>
            </a:r>
          </a:p>
        </p:txBody>
      </p:sp>
      <p:sp>
        <p:nvSpPr>
          <p:cNvPr id="246" name="Content Placeholder 2"/>
          <p:cNvSpPr txBox="1">
            <a:spLocks noGrp="1"/>
          </p:cNvSpPr>
          <p:nvPr>
            <p:ph type="body" idx="1"/>
          </p:nvPr>
        </p:nvSpPr>
        <p:spPr>
          <a:xfrm>
            <a:off x="553791" y="1812925"/>
            <a:ext cx="11217500" cy="4536360"/>
          </a:xfrm>
          <a:prstGeom prst="rect">
            <a:avLst/>
          </a:prstGeom>
        </p:spPr>
        <p:txBody>
          <a:bodyPr/>
          <a:lstStyle/>
          <a:p>
            <a:pPr algn="just">
              <a:lnSpc>
                <a:spcPct val="150000"/>
              </a:lnSpc>
              <a:defRPr sz="2000">
                <a:latin typeface="Times New Roman"/>
                <a:ea typeface="Times New Roman"/>
                <a:cs typeface="Times New Roman"/>
                <a:sym typeface="Times New Roman"/>
              </a:defRPr>
            </a:pPr>
            <a:r>
              <a:rPr dirty="0"/>
              <a:t>The data for this study is sourced from the Alexa sentiment analysis dataset available on Kaggle. </a:t>
            </a:r>
          </a:p>
          <a:p>
            <a:pPr algn="just">
              <a:lnSpc>
                <a:spcPct val="150000"/>
              </a:lnSpc>
              <a:defRPr sz="2000">
                <a:latin typeface="Times New Roman"/>
                <a:ea typeface="Times New Roman"/>
                <a:cs typeface="Times New Roman"/>
                <a:sym typeface="Times New Roman"/>
              </a:defRPr>
            </a:pPr>
            <a:r>
              <a:rPr dirty="0"/>
              <a:t>Dataset Link: (</a:t>
            </a:r>
            <a:r>
              <a:rPr u="sng" dirty="0">
                <a:solidFill>
                  <a:srgbClr val="0000FF"/>
                </a:solidFill>
                <a:uFill>
                  <a:solidFill>
                    <a:srgbClr val="0000FF"/>
                  </a:solidFill>
                </a:uFill>
                <a:hlinkClick r:id="rId3"/>
              </a:rPr>
              <a:t>https://www.kaggle.com/datasets/viditsanghvi/amazon-alexa-reviews-csv-file</a:t>
            </a:r>
            <a:r>
              <a:rPr dirty="0"/>
              <a:t> )</a:t>
            </a:r>
          </a:p>
          <a:p>
            <a:pPr algn="just">
              <a:lnSpc>
                <a:spcPct val="150000"/>
              </a:lnSpc>
              <a:defRPr sz="2000">
                <a:latin typeface="Times New Roman"/>
                <a:ea typeface="Times New Roman"/>
                <a:cs typeface="Times New Roman"/>
                <a:sym typeface="Times New Roman"/>
              </a:defRPr>
            </a:pPr>
            <a:r>
              <a:rPr dirty="0"/>
              <a:t>This dataset contains user comments along with corresponding emotions, which are essential for understanding user reactions. </a:t>
            </a:r>
          </a:p>
          <a:p>
            <a:pPr algn="just">
              <a:lnSpc>
                <a:spcPct val="150000"/>
              </a:lnSpc>
              <a:defRPr sz="2000">
                <a:latin typeface="Times New Roman"/>
                <a:ea typeface="Times New Roman"/>
                <a:cs typeface="Times New Roman"/>
                <a:sym typeface="Times New Roman"/>
              </a:defRPr>
            </a:pPr>
            <a:r>
              <a:rPr dirty="0"/>
              <a:t>Here we can fetch or read or load the collected data by using the panda’s packages.</a:t>
            </a:r>
          </a:p>
          <a:p>
            <a:pPr algn="just">
              <a:lnSpc>
                <a:spcPct val="150000"/>
              </a:lnSpc>
              <a:defRPr sz="2000">
                <a:latin typeface="Times New Roman"/>
                <a:ea typeface="Times New Roman"/>
                <a:cs typeface="Times New Roman"/>
                <a:sym typeface="Times New Roman"/>
              </a:defRPr>
            </a:pPr>
            <a:r>
              <a:rPr dirty="0"/>
              <a:t>Our dataset, is in the form of ‘.</a:t>
            </a:r>
            <a:r>
              <a:rPr lang="en-IN"/>
              <a:t>tsv</a:t>
            </a:r>
            <a:r>
              <a:t>’ file extension.</a:t>
            </a:r>
          </a:p>
        </p:txBody>
      </p:sp>
      <p:sp>
        <p:nvSpPr>
          <p:cNvPr id="247"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49" name="Title 1"/>
          <p:cNvSpPr txBox="1">
            <a:spLocks noGrp="1"/>
          </p:cNvSpPr>
          <p:nvPr>
            <p:ph type="title"/>
          </p:nvPr>
        </p:nvSpPr>
        <p:spPr>
          <a:xfrm>
            <a:off x="838200" y="365125"/>
            <a:ext cx="10515600" cy="1325563"/>
          </a:xfrm>
          <a:prstGeom prst="rect">
            <a:avLst/>
          </a:prstGeom>
        </p:spPr>
        <p:txBody>
          <a:bodyPr/>
          <a:lstStyle>
            <a:lvl1pPr algn="ctr">
              <a:defRPr b="1">
                <a:latin typeface="Times New Roman"/>
                <a:ea typeface="Times New Roman"/>
                <a:cs typeface="Times New Roman"/>
                <a:sym typeface="Times New Roman"/>
              </a:defRPr>
            </a:lvl1pPr>
          </a:lstStyle>
          <a:p>
            <a:r>
              <a:t>Data Pre-Processing</a:t>
            </a:r>
          </a:p>
        </p:txBody>
      </p:sp>
      <p:sp>
        <p:nvSpPr>
          <p:cNvPr id="250" name="Content Placeholder 2"/>
          <p:cNvSpPr txBox="1">
            <a:spLocks noGrp="1"/>
          </p:cNvSpPr>
          <p:nvPr>
            <p:ph type="body" idx="1"/>
          </p:nvPr>
        </p:nvSpPr>
        <p:spPr>
          <a:xfrm>
            <a:off x="489396" y="1690689"/>
            <a:ext cx="11230380" cy="4710113"/>
          </a:xfrm>
          <a:prstGeom prst="rect">
            <a:avLst/>
          </a:prstGeom>
        </p:spPr>
        <p:txBody>
          <a:bodyPr/>
          <a:lstStyle/>
          <a:p>
            <a:pPr algn="just">
              <a:lnSpc>
                <a:spcPct val="150000"/>
              </a:lnSpc>
              <a:defRPr sz="2000">
                <a:latin typeface="Times New Roman"/>
                <a:ea typeface="Times New Roman"/>
                <a:cs typeface="Times New Roman"/>
                <a:sym typeface="Times New Roman"/>
              </a:defRPr>
            </a:pPr>
            <a:r>
              <a:t>Data pre-processing is a crucial step to ensure the dataset is clean and ready for analysis. </a:t>
            </a:r>
          </a:p>
          <a:p>
            <a:pPr algn="just">
              <a:lnSpc>
                <a:spcPct val="150000"/>
              </a:lnSpc>
              <a:defRPr sz="2000" b="1">
                <a:latin typeface="Times New Roman"/>
                <a:ea typeface="Times New Roman"/>
                <a:cs typeface="Times New Roman"/>
                <a:sym typeface="Times New Roman"/>
              </a:defRPr>
            </a:pPr>
            <a:r>
              <a:t>Handling Missing Values</a:t>
            </a:r>
            <a:r>
              <a:rPr b="0"/>
              <a:t>: Missing values in the dataset can lead to inaccuracies in the analysis.</a:t>
            </a:r>
          </a:p>
          <a:p>
            <a:pPr algn="just">
              <a:lnSpc>
                <a:spcPct val="150000"/>
              </a:lnSpc>
              <a:defRPr sz="2000">
                <a:latin typeface="Times New Roman"/>
                <a:ea typeface="Times New Roman"/>
                <a:cs typeface="Times New Roman"/>
                <a:sym typeface="Times New Roman"/>
              </a:defRPr>
            </a:pPr>
            <a:r>
              <a:t> Methods such as imputation (replacing missing values with mean, median, or mode) or removal of records with missing values are employed to handle these gaps in the data.</a:t>
            </a:r>
          </a:p>
          <a:p>
            <a:pPr algn="just">
              <a:lnSpc>
                <a:spcPct val="150000"/>
              </a:lnSpc>
              <a:defRPr sz="2000" b="1">
                <a:latin typeface="Times New Roman"/>
                <a:ea typeface="Times New Roman"/>
                <a:cs typeface="Times New Roman"/>
                <a:sym typeface="Times New Roman"/>
              </a:defRPr>
            </a:pPr>
            <a:r>
              <a:t>Label Encoding</a:t>
            </a:r>
            <a:r>
              <a:rPr b="0"/>
              <a:t>: To convert categorical variables (such as gender and emotions) into numerical format, label encoding is used. </a:t>
            </a:r>
          </a:p>
          <a:p>
            <a:pPr algn="just">
              <a:lnSpc>
                <a:spcPct val="150000"/>
              </a:lnSpc>
              <a:defRPr sz="2000">
                <a:latin typeface="Times New Roman"/>
                <a:ea typeface="Times New Roman"/>
                <a:cs typeface="Times New Roman"/>
                <a:sym typeface="Times New Roman"/>
              </a:defRPr>
            </a:pPr>
            <a:r>
              <a:t>This process assigns a unique integer to each category, enabling machine learning algorithms to process these variables effectively.</a:t>
            </a:r>
          </a:p>
        </p:txBody>
      </p:sp>
      <p:sp>
        <p:nvSpPr>
          <p:cNvPr id="251"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3" name="Title 1"/>
          <p:cNvSpPr txBox="1">
            <a:spLocks noGrp="1"/>
          </p:cNvSpPr>
          <p:nvPr>
            <p:ph type="title"/>
          </p:nvPr>
        </p:nvSpPr>
        <p:spPr>
          <a:xfrm>
            <a:off x="838200" y="365125"/>
            <a:ext cx="10515600" cy="1325563"/>
          </a:xfrm>
          <a:prstGeom prst="rect">
            <a:avLst/>
          </a:prstGeom>
        </p:spPr>
        <p:txBody>
          <a:bodyPr/>
          <a:lstStyle>
            <a:lvl1pPr algn="ctr">
              <a:defRPr b="1">
                <a:latin typeface="Times New Roman"/>
                <a:ea typeface="Times New Roman"/>
                <a:cs typeface="Times New Roman"/>
                <a:sym typeface="Times New Roman"/>
              </a:defRPr>
            </a:lvl1pPr>
          </a:lstStyle>
          <a:p>
            <a:r>
              <a:t>Text Preprocessing</a:t>
            </a:r>
          </a:p>
        </p:txBody>
      </p:sp>
      <p:sp>
        <p:nvSpPr>
          <p:cNvPr id="254" name="Content Placeholder 2"/>
          <p:cNvSpPr txBox="1">
            <a:spLocks noGrp="1"/>
          </p:cNvSpPr>
          <p:nvPr>
            <p:ph type="body" idx="1"/>
          </p:nvPr>
        </p:nvSpPr>
        <p:spPr>
          <a:xfrm>
            <a:off x="435735" y="1485704"/>
            <a:ext cx="11320530" cy="5125794"/>
          </a:xfrm>
          <a:prstGeom prst="rect">
            <a:avLst/>
          </a:prstGeom>
        </p:spPr>
        <p:txBody>
          <a:bodyPr/>
          <a:lstStyle/>
          <a:p>
            <a:pPr algn="just">
              <a:lnSpc>
                <a:spcPct val="150000"/>
              </a:lnSpc>
              <a:defRPr sz="2000">
                <a:latin typeface="Times New Roman"/>
                <a:ea typeface="Times New Roman"/>
                <a:cs typeface="Times New Roman"/>
                <a:sym typeface="Times New Roman"/>
              </a:defRPr>
            </a:pPr>
            <a:r>
              <a:t>In this step, we can implement the different Natural Language Processing techniques.</a:t>
            </a:r>
          </a:p>
          <a:p>
            <a:pPr algn="just">
              <a:lnSpc>
                <a:spcPct val="150000"/>
              </a:lnSpc>
              <a:defRPr sz="2000" b="1">
                <a:latin typeface="Times New Roman"/>
                <a:ea typeface="Times New Roman"/>
                <a:cs typeface="Times New Roman"/>
                <a:sym typeface="Times New Roman"/>
              </a:defRPr>
            </a:pPr>
            <a:r>
              <a:t>NLP</a:t>
            </a:r>
            <a:r>
              <a:rPr b="0"/>
              <a:t> is a field in machine learning with the ability of a computer to understand, analyze, manipulate, and potentially generate human language. Cleaning (or pre-processing) the data typically consists of a number of steps: </a:t>
            </a:r>
          </a:p>
          <a:p>
            <a:pPr algn="just">
              <a:lnSpc>
                <a:spcPct val="150000"/>
              </a:lnSpc>
              <a:defRPr sz="2000" b="1">
                <a:latin typeface="Times New Roman"/>
                <a:ea typeface="Times New Roman"/>
                <a:cs typeface="Times New Roman"/>
                <a:sym typeface="Times New Roman"/>
              </a:defRPr>
            </a:pPr>
            <a:r>
              <a:t>Remove punctuation</a:t>
            </a:r>
            <a:r>
              <a:rPr b="0"/>
              <a:t>: Punctuation can provide grammatical context to a sentence which supports our understanding. </a:t>
            </a:r>
          </a:p>
          <a:p>
            <a:pPr algn="just">
              <a:lnSpc>
                <a:spcPct val="150000"/>
              </a:lnSpc>
              <a:defRPr sz="2000">
                <a:latin typeface="Times New Roman"/>
                <a:ea typeface="Times New Roman"/>
                <a:cs typeface="Times New Roman"/>
                <a:sym typeface="Times New Roman"/>
              </a:defRPr>
            </a:pPr>
            <a:r>
              <a:t>But for our vectorizer which counts the number of words and not the context, it does not add value, so we remove all special characters. eg: How are you?-&gt;How are you.</a:t>
            </a:r>
          </a:p>
          <a:p>
            <a:pPr algn="just">
              <a:lnSpc>
                <a:spcPct val="150000"/>
              </a:lnSpc>
              <a:defRPr sz="2000" b="1">
                <a:latin typeface="Times New Roman"/>
                <a:ea typeface="Times New Roman"/>
                <a:cs typeface="Times New Roman"/>
                <a:sym typeface="Times New Roman"/>
              </a:defRPr>
            </a:pPr>
            <a:r>
              <a:t>Tokenization</a:t>
            </a:r>
            <a:r>
              <a:rPr b="0"/>
              <a:t>: Tokenizing separates text into units such as sentences or words. It gives structure to previously unstructured text. eg: Plata o Plomo-&gt; ‘Plata’,’o’,’Plomo’.</a:t>
            </a:r>
          </a:p>
        </p:txBody>
      </p:sp>
      <p:sp>
        <p:nvSpPr>
          <p:cNvPr id="255"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7" name="Title 1"/>
          <p:cNvSpPr txBox="1">
            <a:spLocks noGrp="1"/>
          </p:cNvSpPr>
          <p:nvPr>
            <p:ph type="title"/>
          </p:nvPr>
        </p:nvSpPr>
        <p:spPr>
          <a:xfrm>
            <a:off x="838200" y="365125"/>
            <a:ext cx="10515600" cy="1325563"/>
          </a:xfrm>
          <a:prstGeom prst="rect">
            <a:avLst/>
          </a:prstGeom>
        </p:spPr>
        <p:txBody>
          <a:bodyPr/>
          <a:lstStyle>
            <a:lvl1pPr algn="ctr">
              <a:defRPr b="1">
                <a:latin typeface="Times New Roman"/>
                <a:ea typeface="Times New Roman"/>
                <a:cs typeface="Times New Roman"/>
                <a:sym typeface="Times New Roman"/>
              </a:defRPr>
            </a:lvl1pPr>
          </a:lstStyle>
          <a:p>
            <a:r>
              <a:t>Text Preprocessing</a:t>
            </a:r>
          </a:p>
        </p:txBody>
      </p:sp>
      <p:sp>
        <p:nvSpPr>
          <p:cNvPr id="258" name="Content Placeholder 2"/>
          <p:cNvSpPr txBox="1">
            <a:spLocks noGrp="1"/>
          </p:cNvSpPr>
          <p:nvPr>
            <p:ph type="body" idx="1"/>
          </p:nvPr>
        </p:nvSpPr>
        <p:spPr>
          <a:xfrm>
            <a:off x="435735" y="1450158"/>
            <a:ext cx="11320530" cy="5125796"/>
          </a:xfrm>
          <a:prstGeom prst="rect">
            <a:avLst/>
          </a:prstGeom>
        </p:spPr>
        <p:txBody>
          <a:bodyPr/>
          <a:lstStyle/>
          <a:p>
            <a:pPr algn="just">
              <a:lnSpc>
                <a:spcPct val="150000"/>
              </a:lnSpc>
              <a:defRPr sz="2000" b="1">
                <a:latin typeface="Times New Roman"/>
                <a:ea typeface="Times New Roman"/>
                <a:cs typeface="Times New Roman"/>
                <a:sym typeface="Times New Roman"/>
              </a:defRPr>
            </a:pPr>
            <a:r>
              <a:t>Remove stopwords</a:t>
            </a:r>
            <a:r>
              <a:rPr b="0"/>
              <a:t>: Stopwords are common words that will likely appear in any text. They don’t tell us much about our data so we remove them. e.g.: silver or lead is fine for me-&gt; silver, lead, fine.</a:t>
            </a:r>
          </a:p>
          <a:p>
            <a:pPr algn="just">
              <a:lnSpc>
                <a:spcPct val="150000"/>
              </a:lnSpc>
              <a:defRPr sz="2000" b="1">
                <a:latin typeface="Times New Roman"/>
                <a:ea typeface="Times New Roman"/>
                <a:cs typeface="Times New Roman"/>
                <a:sym typeface="Times New Roman"/>
              </a:defRPr>
            </a:pPr>
            <a:r>
              <a:t>Stemming</a:t>
            </a:r>
            <a:r>
              <a:rPr b="0"/>
              <a:t>: Stemming helps reduce a word to its stem form. It often makes sense to treat related words in the same way. It removes suffices, like “ing”, “ly”, “s”, etc. by a simple rule-based approach.</a:t>
            </a:r>
          </a:p>
        </p:txBody>
      </p:sp>
      <p:sp>
        <p:nvSpPr>
          <p:cNvPr id="259"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61" name="Title 1"/>
          <p:cNvSpPr txBox="1">
            <a:spLocks noGrp="1"/>
          </p:cNvSpPr>
          <p:nvPr>
            <p:ph type="title"/>
          </p:nvPr>
        </p:nvSpPr>
        <p:spPr>
          <a:xfrm>
            <a:off x="838200" y="365125"/>
            <a:ext cx="10515600" cy="1325563"/>
          </a:xfrm>
          <a:prstGeom prst="rect">
            <a:avLst/>
          </a:prstGeom>
        </p:spPr>
        <p:txBody>
          <a:bodyPr/>
          <a:lstStyle>
            <a:lvl1pPr algn="ctr">
              <a:defRPr b="1">
                <a:latin typeface="Times New Roman"/>
                <a:ea typeface="Times New Roman"/>
                <a:cs typeface="Times New Roman"/>
                <a:sym typeface="Times New Roman"/>
              </a:defRPr>
            </a:lvl1pPr>
          </a:lstStyle>
          <a:p>
            <a:r>
              <a:t>Vectorization</a:t>
            </a:r>
          </a:p>
        </p:txBody>
      </p:sp>
      <p:sp>
        <p:nvSpPr>
          <p:cNvPr id="262" name="Content Placeholder 2"/>
          <p:cNvSpPr txBox="1">
            <a:spLocks noGrp="1"/>
          </p:cNvSpPr>
          <p:nvPr>
            <p:ph type="body" idx="1"/>
          </p:nvPr>
        </p:nvSpPr>
        <p:spPr>
          <a:xfrm>
            <a:off x="386367" y="1352282"/>
            <a:ext cx="11372044" cy="5048518"/>
          </a:xfrm>
          <a:prstGeom prst="rect">
            <a:avLst/>
          </a:prstGeom>
        </p:spPr>
        <p:txBody>
          <a:bodyPr/>
          <a:lstStyle/>
          <a:p>
            <a:pPr algn="just">
              <a:lnSpc>
                <a:spcPct val="135000"/>
              </a:lnSpc>
              <a:defRPr sz="2000">
                <a:latin typeface="Times New Roman"/>
                <a:ea typeface="Times New Roman"/>
                <a:cs typeface="Times New Roman"/>
                <a:sym typeface="Times New Roman"/>
              </a:defRPr>
            </a:pPr>
            <a:r>
              <a:t>In this step, we can implement the different vectorization method such as count vectorization.</a:t>
            </a:r>
          </a:p>
          <a:p>
            <a:pPr algn="just">
              <a:lnSpc>
                <a:spcPct val="135000"/>
              </a:lnSpc>
              <a:defRPr sz="2000">
                <a:latin typeface="Times New Roman"/>
                <a:ea typeface="Times New Roman"/>
                <a:cs typeface="Times New Roman"/>
                <a:sym typeface="Times New Roman"/>
              </a:defRPr>
            </a:pPr>
            <a:r>
              <a:t>Vectorizing is the process of encoding text as integer’s i.e. numeric form to create feature vectors so that machine learning algorithms can understand our data.</a:t>
            </a:r>
          </a:p>
          <a:p>
            <a:pPr algn="just">
              <a:lnSpc>
                <a:spcPct val="135000"/>
              </a:lnSpc>
              <a:defRPr sz="2000">
                <a:latin typeface="Times New Roman"/>
                <a:ea typeface="Times New Roman"/>
                <a:cs typeface="Times New Roman"/>
                <a:sym typeface="Times New Roman"/>
              </a:defRPr>
            </a:pPr>
            <a:r>
              <a:t>Both are methods for converting text data into vectors as model can process only numerical data.</a:t>
            </a:r>
          </a:p>
          <a:p>
            <a:pPr algn="just">
              <a:lnSpc>
                <a:spcPct val="135000"/>
              </a:lnSpc>
              <a:defRPr sz="2000" b="1">
                <a:latin typeface="Times New Roman"/>
                <a:ea typeface="Times New Roman"/>
                <a:cs typeface="Times New Roman"/>
                <a:sym typeface="Times New Roman"/>
              </a:defRPr>
            </a:pPr>
            <a:r>
              <a:t>CountVectorizer</a:t>
            </a:r>
            <a:r>
              <a:rPr b="0"/>
              <a:t> creates a matrix in which each unique word is represented by a column of the matrix, and each text sample from the document is a row in the matrix. The value of each cell is nothing but the count of the word in that particular text sample.</a:t>
            </a:r>
          </a:p>
          <a:p>
            <a:pPr algn="just">
              <a:lnSpc>
                <a:spcPct val="135000"/>
              </a:lnSpc>
              <a:defRPr sz="2000">
                <a:latin typeface="Times New Roman"/>
                <a:ea typeface="Times New Roman"/>
                <a:cs typeface="Times New Roman"/>
                <a:sym typeface="Times New Roman"/>
              </a:defRPr>
            </a:pPr>
            <a:r>
              <a:t>The value of each cell is nothing but the count of the word in that particular text sample.This technique converts the text into a matrix of token counts. Each word in the text is represented as a feature, and the frequency of each word in the text is captured in the matrix. </a:t>
            </a:r>
          </a:p>
        </p:txBody>
      </p:sp>
      <p:sp>
        <p:nvSpPr>
          <p:cNvPr id="263"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65" name="Title 1"/>
          <p:cNvSpPr txBox="1">
            <a:spLocks noGrp="1"/>
          </p:cNvSpPr>
          <p:nvPr>
            <p:ph type="title"/>
          </p:nvPr>
        </p:nvSpPr>
        <p:spPr>
          <a:xfrm>
            <a:off x="838200" y="365125"/>
            <a:ext cx="10515600" cy="1325563"/>
          </a:xfrm>
          <a:prstGeom prst="rect">
            <a:avLst/>
          </a:prstGeom>
        </p:spPr>
        <p:txBody>
          <a:bodyPr/>
          <a:lstStyle>
            <a:lvl1pPr algn="ctr">
              <a:defRPr b="1">
                <a:latin typeface="Times New Roman"/>
                <a:ea typeface="Times New Roman"/>
                <a:cs typeface="Times New Roman"/>
                <a:sym typeface="Times New Roman"/>
              </a:defRPr>
            </a:lvl1pPr>
          </a:lstStyle>
          <a:p>
            <a:r>
              <a:t>Data Splitting</a:t>
            </a:r>
          </a:p>
        </p:txBody>
      </p:sp>
      <p:sp>
        <p:nvSpPr>
          <p:cNvPr id="266" name="Content Placeholder 2"/>
          <p:cNvSpPr txBox="1">
            <a:spLocks noGrp="1"/>
          </p:cNvSpPr>
          <p:nvPr>
            <p:ph type="body" idx="1"/>
          </p:nvPr>
        </p:nvSpPr>
        <p:spPr>
          <a:xfrm>
            <a:off x="425001" y="1690688"/>
            <a:ext cx="11333412" cy="4710114"/>
          </a:xfrm>
          <a:prstGeom prst="rect">
            <a:avLst/>
          </a:prstGeom>
        </p:spPr>
        <p:txBody>
          <a:bodyPr/>
          <a:lstStyle/>
          <a:p>
            <a:pPr algn="just">
              <a:lnSpc>
                <a:spcPct val="150000"/>
              </a:lnSpc>
              <a:defRPr sz="2000">
                <a:latin typeface="Times New Roman"/>
                <a:ea typeface="Times New Roman"/>
                <a:cs typeface="Times New Roman"/>
                <a:sym typeface="Times New Roman"/>
              </a:defRPr>
            </a:pPr>
            <a:r>
              <a:t>During the machine learning process, data are needed so that learning can take place. </a:t>
            </a:r>
          </a:p>
          <a:p>
            <a:pPr algn="just">
              <a:lnSpc>
                <a:spcPct val="150000"/>
              </a:lnSpc>
              <a:defRPr sz="2000">
                <a:latin typeface="Times New Roman"/>
                <a:ea typeface="Times New Roman"/>
                <a:cs typeface="Times New Roman"/>
                <a:sym typeface="Times New Roman"/>
              </a:defRPr>
            </a:pPr>
            <a:r>
              <a:t>In addition to the data required for training, test data are needed to evaluate the performance of the algorithm in order to see how well it works. </a:t>
            </a:r>
          </a:p>
          <a:p>
            <a:pPr algn="just">
              <a:lnSpc>
                <a:spcPct val="150000"/>
              </a:lnSpc>
              <a:defRPr sz="2000">
                <a:latin typeface="Times New Roman"/>
                <a:ea typeface="Times New Roman"/>
                <a:cs typeface="Times New Roman"/>
                <a:sym typeface="Times New Roman"/>
              </a:defRPr>
            </a:pPr>
            <a:r>
              <a:t>In our process, we considered 70% of the our dataset to be the training data and the remaining 30% to be the testing data.</a:t>
            </a:r>
          </a:p>
          <a:p>
            <a:pPr algn="just">
              <a:lnSpc>
                <a:spcPct val="150000"/>
              </a:lnSpc>
              <a:defRPr sz="2000">
                <a:latin typeface="Times New Roman"/>
                <a:ea typeface="Times New Roman"/>
                <a:cs typeface="Times New Roman"/>
                <a:sym typeface="Times New Roman"/>
              </a:defRPr>
            </a:pPr>
            <a:r>
              <a:t>Data splitting is the act of partitioning available data into two portions, usually for cross-validator purposes.  </a:t>
            </a:r>
          </a:p>
          <a:p>
            <a:pPr algn="just">
              <a:lnSpc>
                <a:spcPct val="150000"/>
              </a:lnSpc>
              <a:defRPr sz="2000">
                <a:latin typeface="Times New Roman"/>
                <a:ea typeface="Times New Roman"/>
                <a:cs typeface="Times New Roman"/>
                <a:sym typeface="Times New Roman"/>
              </a:defRPr>
            </a:pPr>
            <a:r>
              <a:t>One Portion of the data is used to develop a predictive model and the other to evaluate the model's performance.</a:t>
            </a:r>
          </a:p>
        </p:txBody>
      </p:sp>
      <p:sp>
        <p:nvSpPr>
          <p:cNvPr id="267"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69" name="Title 1"/>
          <p:cNvSpPr txBox="1">
            <a:spLocks noGrp="1"/>
          </p:cNvSpPr>
          <p:nvPr>
            <p:ph type="title"/>
          </p:nvPr>
        </p:nvSpPr>
        <p:spPr>
          <a:xfrm>
            <a:off x="838200" y="365125"/>
            <a:ext cx="10515600" cy="1325563"/>
          </a:xfrm>
          <a:prstGeom prst="rect">
            <a:avLst/>
          </a:prstGeom>
        </p:spPr>
        <p:txBody>
          <a:bodyPr/>
          <a:lstStyle>
            <a:lvl1pPr algn="ctr">
              <a:defRPr b="1">
                <a:latin typeface="Times New Roman"/>
                <a:ea typeface="Times New Roman"/>
                <a:cs typeface="Times New Roman"/>
                <a:sym typeface="Times New Roman"/>
              </a:defRPr>
            </a:lvl1pPr>
          </a:lstStyle>
          <a:p>
            <a:r>
              <a:t>Classification</a:t>
            </a:r>
          </a:p>
        </p:txBody>
      </p:sp>
      <p:sp>
        <p:nvSpPr>
          <p:cNvPr id="270" name="Content Placeholder 2"/>
          <p:cNvSpPr txBox="1">
            <a:spLocks noGrp="1"/>
          </p:cNvSpPr>
          <p:nvPr>
            <p:ph type="body" idx="1"/>
          </p:nvPr>
        </p:nvSpPr>
        <p:spPr>
          <a:xfrm>
            <a:off x="476515" y="1558341"/>
            <a:ext cx="11359171" cy="4932612"/>
          </a:xfrm>
          <a:prstGeom prst="rect">
            <a:avLst/>
          </a:prstGeom>
        </p:spPr>
        <p:txBody>
          <a:bodyPr/>
          <a:lstStyle/>
          <a:p>
            <a:pPr algn="just">
              <a:lnSpc>
                <a:spcPct val="150000"/>
              </a:lnSpc>
              <a:defRPr sz="2000">
                <a:latin typeface="Times New Roman"/>
                <a:ea typeface="Times New Roman"/>
                <a:cs typeface="Times New Roman"/>
                <a:sym typeface="Times New Roman"/>
              </a:defRPr>
            </a:pPr>
            <a:r>
              <a:t>In our process, we can implement the machine learning algorithm such as random forest and hybrid algorithms such as decision tree and logistic regression.</a:t>
            </a:r>
          </a:p>
          <a:p>
            <a:pPr algn="just">
              <a:lnSpc>
                <a:spcPct val="150000"/>
              </a:lnSpc>
              <a:defRPr sz="2000">
                <a:latin typeface="Times New Roman"/>
                <a:ea typeface="Times New Roman"/>
                <a:cs typeface="Times New Roman"/>
                <a:sym typeface="Times New Roman"/>
              </a:defRPr>
            </a:pPr>
            <a:r>
              <a:t> </a:t>
            </a:r>
            <a:r>
              <a:rPr b="1"/>
              <a:t>Random Forest</a:t>
            </a:r>
            <a:r>
              <a:t>: This ensemble learning method constructs multiple decision trees and merges their outputs to improve classification accuracy and prevent over fitting. It is robust and effective for complex datasets.</a:t>
            </a:r>
          </a:p>
          <a:p>
            <a:pPr algn="just">
              <a:lnSpc>
                <a:spcPct val="150000"/>
              </a:lnSpc>
              <a:defRPr sz="2000" b="1">
                <a:latin typeface="Times New Roman"/>
                <a:ea typeface="Times New Roman"/>
                <a:cs typeface="Times New Roman"/>
                <a:sym typeface="Times New Roman"/>
              </a:defRPr>
            </a:pPr>
            <a:r>
              <a:t>Hybrid Model (Voting Classifier)</a:t>
            </a:r>
            <a:r>
              <a:rPr b="0"/>
              <a:t>: A hybrid model combines multiple algorithms, such as Decision Tree and Logistic Regression, using a voting classifier. </a:t>
            </a:r>
          </a:p>
          <a:p>
            <a:pPr algn="just">
              <a:lnSpc>
                <a:spcPct val="150000"/>
              </a:lnSpc>
              <a:defRPr sz="2000">
                <a:latin typeface="Times New Roman"/>
                <a:ea typeface="Times New Roman"/>
                <a:cs typeface="Times New Roman"/>
                <a:sym typeface="Times New Roman"/>
              </a:defRPr>
            </a:pPr>
            <a:r>
              <a:t>The voting classifier aggregates the predictions from each model to make a final decision. This approach leverages the strengths of each individual model to improve overall performance.</a:t>
            </a:r>
          </a:p>
        </p:txBody>
      </p:sp>
      <p:sp>
        <p:nvSpPr>
          <p:cNvPr id="271"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00" name="Title 1"/>
          <p:cNvSpPr txBox="1">
            <a:spLocks noGrp="1"/>
          </p:cNvSpPr>
          <p:nvPr>
            <p:ph type="title"/>
          </p:nvPr>
        </p:nvSpPr>
        <p:spPr>
          <a:xfrm>
            <a:off x="838200" y="264540"/>
            <a:ext cx="10515600" cy="1325563"/>
          </a:xfrm>
          <a:prstGeom prst="rect">
            <a:avLst/>
          </a:prstGeom>
        </p:spPr>
        <p:txBody>
          <a:bodyPr/>
          <a:lstStyle>
            <a:lvl1pPr algn="ctr">
              <a:defRPr b="1">
                <a:latin typeface="Times New Roman"/>
                <a:ea typeface="Times New Roman"/>
                <a:cs typeface="Times New Roman"/>
                <a:sym typeface="Times New Roman"/>
              </a:defRPr>
            </a:lvl1pPr>
          </a:lstStyle>
          <a:p>
            <a:r>
              <a:t>Abstract</a:t>
            </a:r>
          </a:p>
        </p:txBody>
      </p:sp>
      <p:sp>
        <p:nvSpPr>
          <p:cNvPr id="101" name="Content Placeholder 2"/>
          <p:cNvSpPr txBox="1">
            <a:spLocks noGrp="1"/>
          </p:cNvSpPr>
          <p:nvPr>
            <p:ph type="body" idx="1"/>
          </p:nvPr>
        </p:nvSpPr>
        <p:spPr>
          <a:xfrm>
            <a:off x="399245" y="1339402"/>
            <a:ext cx="11324288" cy="5212243"/>
          </a:xfrm>
          <a:prstGeom prst="rect">
            <a:avLst/>
          </a:prstGeom>
        </p:spPr>
        <p:txBody>
          <a:bodyPr/>
          <a:lstStyle/>
          <a:p>
            <a:pPr marL="342900" indent="-342900" algn="just">
              <a:lnSpc>
                <a:spcPct val="120000"/>
              </a:lnSpc>
              <a:defRPr sz="1800">
                <a:latin typeface="Times New Roman"/>
                <a:ea typeface="Times New Roman"/>
                <a:cs typeface="Times New Roman"/>
                <a:sym typeface="Times New Roman"/>
              </a:defRPr>
            </a:pPr>
            <a:r>
              <a:t>Sentiment analysis of social media content has become increasingly significant in understanding public opinion and behaviour. </a:t>
            </a:r>
            <a:endParaRPr sz="2000"/>
          </a:p>
          <a:p>
            <a:pPr marL="342900" indent="-342900" algn="just">
              <a:lnSpc>
                <a:spcPct val="120000"/>
              </a:lnSpc>
              <a:defRPr sz="1800">
                <a:latin typeface="Times New Roman"/>
                <a:ea typeface="Times New Roman"/>
                <a:cs typeface="Times New Roman"/>
                <a:sym typeface="Times New Roman"/>
              </a:defRPr>
            </a:pPr>
            <a:r>
              <a:t>This study employs a combination of advanced machine learning algorithms—specifically, Random Forest and a hybrid model integrating Decision Trees (DT) with Logistic Regression—to enhance the accuracy and effectiveness of sentiment classification. </a:t>
            </a:r>
            <a:endParaRPr sz="2000"/>
          </a:p>
          <a:p>
            <a:pPr marL="342900" indent="-342900" algn="just">
              <a:lnSpc>
                <a:spcPct val="120000"/>
              </a:lnSpc>
              <a:defRPr sz="1800">
                <a:latin typeface="Times New Roman"/>
                <a:ea typeface="Times New Roman"/>
                <a:cs typeface="Times New Roman"/>
                <a:sym typeface="Times New Roman"/>
              </a:defRPr>
            </a:pPr>
            <a:r>
              <a:t>The Random Forest algorithm, known for its robustness and ability to handle large datasets, is used to capture complex patterns and interactions within the social media text data. </a:t>
            </a:r>
            <a:endParaRPr sz="2000"/>
          </a:p>
          <a:p>
            <a:pPr marL="342900" indent="-342900" algn="just">
              <a:lnSpc>
                <a:spcPct val="120000"/>
              </a:lnSpc>
              <a:defRPr sz="1800">
                <a:latin typeface="Times New Roman"/>
                <a:ea typeface="Times New Roman"/>
                <a:cs typeface="Times New Roman"/>
                <a:sym typeface="Times New Roman"/>
              </a:defRPr>
            </a:pPr>
            <a:r>
              <a:t>Meanwhile, the hybrid DT + Logistic Regression approach leverages the strengths of both methods: Decision Trees for their interpretability and ability to model non-linear relationships, and Logistic Regression for its efficiency in binary classification tasks. </a:t>
            </a:r>
            <a:endParaRPr sz="2000"/>
          </a:p>
          <a:p>
            <a:pPr marL="342900" indent="-342900" algn="just">
              <a:lnSpc>
                <a:spcPct val="120000"/>
              </a:lnSpc>
              <a:defRPr sz="1800">
                <a:latin typeface="Times New Roman"/>
                <a:ea typeface="Times New Roman"/>
                <a:cs typeface="Times New Roman"/>
                <a:sym typeface="Times New Roman"/>
              </a:defRPr>
            </a:pPr>
            <a:r>
              <a:t>The integration of these algorithms allows for a more comprehensive analysis by combining the strengths of ensemble methods with logistic modeling. </a:t>
            </a:r>
          </a:p>
        </p:txBody>
      </p:sp>
      <p:sp>
        <p:nvSpPr>
          <p:cNvPr id="102"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73" name="Title 1"/>
          <p:cNvSpPr txBox="1">
            <a:spLocks noGrp="1"/>
          </p:cNvSpPr>
          <p:nvPr>
            <p:ph type="title"/>
          </p:nvPr>
        </p:nvSpPr>
        <p:spPr>
          <a:xfrm>
            <a:off x="838200" y="365125"/>
            <a:ext cx="10515600" cy="1325563"/>
          </a:xfrm>
          <a:prstGeom prst="rect">
            <a:avLst/>
          </a:prstGeom>
        </p:spPr>
        <p:txBody>
          <a:bodyPr/>
          <a:lstStyle>
            <a:lvl1pPr algn="ctr">
              <a:defRPr b="1">
                <a:latin typeface="Times New Roman"/>
                <a:ea typeface="Times New Roman"/>
                <a:cs typeface="Times New Roman"/>
                <a:sym typeface="Times New Roman"/>
              </a:defRPr>
            </a:lvl1pPr>
          </a:lstStyle>
          <a:p>
            <a:r>
              <a:t>Estimate Performance</a:t>
            </a:r>
          </a:p>
        </p:txBody>
      </p:sp>
      <p:sp>
        <p:nvSpPr>
          <p:cNvPr id="274" name="Content Placeholder 2"/>
          <p:cNvSpPr txBox="1">
            <a:spLocks noGrp="1"/>
          </p:cNvSpPr>
          <p:nvPr>
            <p:ph type="body" idx="1"/>
          </p:nvPr>
        </p:nvSpPr>
        <p:spPr>
          <a:xfrm>
            <a:off x="399245" y="1584099"/>
            <a:ext cx="11217500" cy="4803823"/>
          </a:xfrm>
          <a:prstGeom prst="rect">
            <a:avLst/>
          </a:prstGeom>
        </p:spPr>
        <p:txBody>
          <a:bodyPr/>
          <a:lstStyle/>
          <a:p>
            <a:pPr algn="just">
              <a:lnSpc>
                <a:spcPct val="150000"/>
              </a:lnSpc>
              <a:defRPr sz="2000">
                <a:latin typeface="Times New Roman"/>
                <a:ea typeface="Times New Roman"/>
                <a:cs typeface="Times New Roman"/>
                <a:sym typeface="Times New Roman"/>
              </a:defRPr>
            </a:pPr>
            <a:r>
              <a:t>The Final Result will get generated based on the overall classification and prediction. The performance of this proposed approach is evaluated using some measures like,</a:t>
            </a:r>
          </a:p>
          <a:p>
            <a:pPr marL="0" indent="0" algn="just">
              <a:lnSpc>
                <a:spcPct val="150000"/>
              </a:lnSpc>
              <a:buSzTx/>
              <a:buNone/>
              <a:defRPr sz="2000" b="1">
                <a:latin typeface="Times New Roman"/>
                <a:ea typeface="Times New Roman"/>
                <a:cs typeface="Times New Roman"/>
                <a:sym typeface="Times New Roman"/>
              </a:defRPr>
            </a:pPr>
            <a:r>
              <a:t>Accuracy</a:t>
            </a:r>
          </a:p>
          <a:p>
            <a:pPr algn="just">
              <a:lnSpc>
                <a:spcPct val="150000"/>
              </a:lnSpc>
              <a:defRPr sz="2000">
                <a:latin typeface="Times New Roman"/>
                <a:ea typeface="Times New Roman"/>
                <a:cs typeface="Times New Roman"/>
                <a:sym typeface="Times New Roman"/>
              </a:defRPr>
            </a:pPr>
            <a:r>
              <a:t>Accuracy of classifier refers to the ability of classifier. It predicts the class label correctly and the accuracy of the predictor refers to how well a given predictor can guess the value of predicted attribute for a new data.</a:t>
            </a:r>
          </a:p>
          <a:p>
            <a:pPr marL="0" indent="0" algn="ctr">
              <a:lnSpc>
                <a:spcPct val="150000"/>
              </a:lnSpc>
              <a:buSzTx/>
              <a:buNone/>
              <a:defRPr sz="2000" b="1">
                <a:latin typeface="Times New Roman"/>
                <a:ea typeface="Times New Roman"/>
                <a:cs typeface="Times New Roman"/>
                <a:sym typeface="Times New Roman"/>
              </a:defRPr>
            </a:pPr>
            <a:r>
              <a:t>	AC= (TP+TN)/ (TP+TN+FP+FN)</a:t>
            </a:r>
          </a:p>
        </p:txBody>
      </p:sp>
      <p:sp>
        <p:nvSpPr>
          <p:cNvPr id="275"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77" name="Title 1"/>
          <p:cNvSpPr txBox="1">
            <a:spLocks noGrp="1"/>
          </p:cNvSpPr>
          <p:nvPr>
            <p:ph type="title"/>
          </p:nvPr>
        </p:nvSpPr>
        <p:spPr>
          <a:xfrm>
            <a:off x="838200" y="365125"/>
            <a:ext cx="10515600" cy="1325563"/>
          </a:xfrm>
          <a:prstGeom prst="rect">
            <a:avLst/>
          </a:prstGeom>
        </p:spPr>
        <p:txBody>
          <a:bodyPr/>
          <a:lstStyle>
            <a:lvl1pPr algn="ctr">
              <a:defRPr b="1">
                <a:latin typeface="Times New Roman"/>
                <a:ea typeface="Times New Roman"/>
                <a:cs typeface="Times New Roman"/>
                <a:sym typeface="Times New Roman"/>
              </a:defRPr>
            </a:lvl1pPr>
          </a:lstStyle>
          <a:p>
            <a:r>
              <a:t>Estimate Performance</a:t>
            </a:r>
          </a:p>
        </p:txBody>
      </p:sp>
      <p:sp>
        <p:nvSpPr>
          <p:cNvPr id="278" name="Content Placeholder 2"/>
          <p:cNvSpPr txBox="1">
            <a:spLocks noGrp="1"/>
          </p:cNvSpPr>
          <p:nvPr>
            <p:ph type="body" idx="1"/>
          </p:nvPr>
        </p:nvSpPr>
        <p:spPr>
          <a:xfrm>
            <a:off x="566668" y="1558344"/>
            <a:ext cx="11153107" cy="4778062"/>
          </a:xfrm>
          <a:prstGeom prst="rect">
            <a:avLst/>
          </a:prstGeom>
        </p:spPr>
        <p:txBody>
          <a:bodyPr/>
          <a:lstStyle/>
          <a:p>
            <a:pPr marL="0" indent="0" algn="just">
              <a:lnSpc>
                <a:spcPct val="150000"/>
              </a:lnSpc>
              <a:buSzTx/>
              <a:buNone/>
              <a:defRPr sz="2000" b="1">
                <a:latin typeface="Times New Roman"/>
                <a:ea typeface="Times New Roman"/>
                <a:cs typeface="Times New Roman"/>
                <a:sym typeface="Times New Roman"/>
              </a:defRPr>
            </a:pPr>
            <a:r>
              <a:t>Precision</a:t>
            </a:r>
          </a:p>
          <a:p>
            <a:pPr algn="just">
              <a:lnSpc>
                <a:spcPct val="150000"/>
              </a:lnSpc>
              <a:defRPr sz="2000">
                <a:latin typeface="Times New Roman"/>
                <a:ea typeface="Times New Roman"/>
                <a:cs typeface="Times New Roman"/>
                <a:sym typeface="Times New Roman"/>
              </a:defRPr>
            </a:pPr>
            <a:r>
              <a:t> Precision is defined as the number of true positives divided by the number of true positives plus the number of false positives.</a:t>
            </a:r>
          </a:p>
          <a:p>
            <a:pPr marL="0" indent="0" algn="ctr">
              <a:lnSpc>
                <a:spcPct val="150000"/>
              </a:lnSpc>
              <a:buSzTx/>
              <a:buNone/>
              <a:defRPr sz="2000" b="1">
                <a:latin typeface="Times New Roman"/>
                <a:ea typeface="Times New Roman"/>
                <a:cs typeface="Times New Roman"/>
                <a:sym typeface="Times New Roman"/>
              </a:defRPr>
            </a:pPr>
            <a:r>
              <a:t>Precision=TP/ (TP+FP)</a:t>
            </a:r>
          </a:p>
          <a:p>
            <a:pPr marL="0" indent="0">
              <a:buSzTx/>
              <a:buNone/>
              <a:defRPr sz="2000" b="1">
                <a:latin typeface="Times New Roman"/>
                <a:ea typeface="Times New Roman"/>
                <a:cs typeface="Times New Roman"/>
                <a:sym typeface="Times New Roman"/>
              </a:defRPr>
            </a:pPr>
            <a:r>
              <a:t>Recall</a:t>
            </a:r>
          </a:p>
          <a:p>
            <a:pPr algn="just">
              <a:lnSpc>
                <a:spcPct val="150000"/>
              </a:lnSpc>
              <a:defRPr sz="2000">
                <a:latin typeface="Times New Roman"/>
                <a:ea typeface="Times New Roman"/>
                <a:cs typeface="Times New Roman"/>
                <a:sym typeface="Times New Roman"/>
              </a:defRPr>
            </a:pPr>
            <a:r>
              <a:t>Recall is the number of correct results divided by the number of results that should have been returned.  In binary classification, recall is called sensitivity. It can be viewed as the probability that a relevant document is retrieved by the query.</a:t>
            </a:r>
          </a:p>
          <a:p>
            <a:pPr marL="0" indent="0" algn="ctr">
              <a:lnSpc>
                <a:spcPct val="150000"/>
              </a:lnSpc>
              <a:buSzTx/>
              <a:buNone/>
              <a:defRPr sz="2000" b="1">
                <a:latin typeface="Times New Roman"/>
                <a:ea typeface="Times New Roman"/>
                <a:cs typeface="Times New Roman"/>
                <a:sym typeface="Times New Roman"/>
              </a:defRPr>
            </a:pPr>
            <a:r>
              <a:t>Recall=TP/ (TP+FN)</a:t>
            </a:r>
          </a:p>
        </p:txBody>
      </p:sp>
      <p:sp>
        <p:nvSpPr>
          <p:cNvPr id="279"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81" name="Title 1"/>
          <p:cNvSpPr txBox="1">
            <a:spLocks noGrp="1"/>
          </p:cNvSpPr>
          <p:nvPr>
            <p:ph type="title"/>
          </p:nvPr>
        </p:nvSpPr>
        <p:spPr>
          <a:xfrm>
            <a:off x="502275" y="450761"/>
            <a:ext cx="10851527" cy="1239929"/>
          </a:xfrm>
          <a:prstGeom prst="rect">
            <a:avLst/>
          </a:prstGeom>
        </p:spPr>
        <p:txBody>
          <a:bodyPr/>
          <a:lstStyle>
            <a:lvl1pPr algn="ctr">
              <a:defRPr b="1">
                <a:latin typeface="Times New Roman"/>
                <a:ea typeface="Times New Roman"/>
                <a:cs typeface="Times New Roman"/>
                <a:sym typeface="Times New Roman"/>
              </a:defRPr>
            </a:lvl1pPr>
          </a:lstStyle>
          <a:p>
            <a:r>
              <a:t>Prediction</a:t>
            </a:r>
          </a:p>
        </p:txBody>
      </p:sp>
      <p:sp>
        <p:nvSpPr>
          <p:cNvPr id="282"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
        <p:nvSpPr>
          <p:cNvPr id="283" name="Rectangle 2"/>
          <p:cNvSpPr txBox="1"/>
          <p:nvPr/>
        </p:nvSpPr>
        <p:spPr>
          <a:xfrm>
            <a:off x="457842" y="1690689"/>
            <a:ext cx="11138938" cy="1238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342900" indent="-342900" algn="just">
              <a:lnSpc>
                <a:spcPct val="150000"/>
              </a:lnSpc>
              <a:buSzPct val="100000"/>
              <a:buFont typeface="Symbol"/>
              <a:buChar char="·"/>
              <a:tabLst>
                <a:tab pos="2425700" algn="l"/>
              </a:tabLst>
              <a:defRPr sz="2000">
                <a:latin typeface="Times New Roman"/>
                <a:ea typeface="Times New Roman"/>
                <a:cs typeface="Times New Roman"/>
                <a:sym typeface="Times New Roman"/>
              </a:defRPr>
            </a:pPr>
            <a:r>
              <a:t>After training and evaluating the models, the system is used to predict user input based on users emotion. </a:t>
            </a:r>
          </a:p>
          <a:p>
            <a:pPr marL="342900" indent="-342900" algn="just">
              <a:lnSpc>
                <a:spcPct val="150000"/>
              </a:lnSpc>
              <a:buSzPct val="100000"/>
              <a:buFont typeface="Symbol"/>
              <a:buChar char="·"/>
              <a:tabLst>
                <a:tab pos="2425700" algn="l"/>
              </a:tabLst>
              <a:defRPr sz="2000">
                <a:latin typeface="Times New Roman"/>
                <a:ea typeface="Times New Roman"/>
                <a:cs typeface="Times New Roman"/>
                <a:sym typeface="Times New Roman"/>
              </a:defRPr>
            </a:pPr>
            <a:r>
              <a:t>The final model is deployed to classify incoming comments, providing insights into user emotions and enabling the development of personalized content strategies.</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85" name="Output"/>
          <p:cNvSpPr txBox="1">
            <a:spLocks noGrp="1"/>
          </p:cNvSpPr>
          <p:nvPr>
            <p:ph type="title"/>
          </p:nvPr>
        </p:nvSpPr>
        <p:spPr>
          <a:xfrm>
            <a:off x="838200" y="365125"/>
            <a:ext cx="10515600" cy="1325563"/>
          </a:xfrm>
          <a:prstGeom prst="rect">
            <a:avLst/>
          </a:prstGeom>
        </p:spPr>
        <p:txBody>
          <a:bodyPr/>
          <a:lstStyle>
            <a:lvl1pPr algn="ctr">
              <a:defRPr b="1">
                <a:latin typeface="Times New Roman"/>
                <a:ea typeface="Times New Roman"/>
                <a:cs typeface="Times New Roman"/>
                <a:sym typeface="Times New Roman"/>
              </a:defRPr>
            </a:lvl1pPr>
          </a:lstStyle>
          <a:p>
            <a:r>
              <a:t>Output</a:t>
            </a:r>
          </a:p>
        </p:txBody>
      </p:sp>
      <p:pic>
        <p:nvPicPr>
          <p:cNvPr id="286" name="Screenshot 2025-04-28 at 2.57.43 PM.png" descr="Screenshot 2025-04-28 at 2.57.43 PM.png"/>
          <p:cNvPicPr>
            <a:picLocks noChangeAspect="1"/>
          </p:cNvPicPr>
          <p:nvPr/>
        </p:nvPicPr>
        <p:blipFill>
          <a:blip r:embed="rId3"/>
          <a:stretch>
            <a:fillRect/>
          </a:stretch>
        </p:blipFill>
        <p:spPr>
          <a:xfrm>
            <a:off x="727586" y="1901415"/>
            <a:ext cx="5116615" cy="3260520"/>
          </a:xfrm>
          <a:prstGeom prst="rect">
            <a:avLst/>
          </a:prstGeom>
          <a:ln w="12700">
            <a:miter lim="400000"/>
          </a:ln>
        </p:spPr>
      </p:pic>
      <p:pic>
        <p:nvPicPr>
          <p:cNvPr id="287" name="Screenshot 2025-04-28 at 2.58.12 PM.png" descr="Screenshot 2025-04-28 at 2.58.12 PM.png"/>
          <p:cNvPicPr>
            <a:picLocks noChangeAspect="1"/>
          </p:cNvPicPr>
          <p:nvPr/>
        </p:nvPicPr>
        <p:blipFill>
          <a:blip r:embed="rId4"/>
          <a:stretch>
            <a:fillRect/>
          </a:stretch>
        </p:blipFill>
        <p:spPr>
          <a:xfrm>
            <a:off x="6373762" y="1901415"/>
            <a:ext cx="5090653" cy="3260520"/>
          </a:xfrm>
          <a:prstGeom prst="rect">
            <a:avLst/>
          </a:prstGeom>
          <a:ln w="12700">
            <a:miter lim="400000"/>
          </a:ln>
        </p:spPr>
      </p:pic>
      <p:sp>
        <p:nvSpPr>
          <p:cNvPr id="288"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290" name="Screenshot 2025-04-28 at 3.06.59 PM.png" descr="Screenshot 2025-04-28 at 3.06.59 PM.png"/>
          <p:cNvPicPr>
            <a:picLocks noChangeAspect="1"/>
          </p:cNvPicPr>
          <p:nvPr/>
        </p:nvPicPr>
        <p:blipFill>
          <a:blip r:embed="rId3"/>
          <a:stretch>
            <a:fillRect/>
          </a:stretch>
        </p:blipFill>
        <p:spPr>
          <a:xfrm>
            <a:off x="580103" y="1681315"/>
            <a:ext cx="5352012" cy="3496957"/>
          </a:xfrm>
          <a:prstGeom prst="rect">
            <a:avLst/>
          </a:prstGeom>
          <a:ln w="12700">
            <a:miter lim="400000"/>
          </a:ln>
        </p:spPr>
      </p:pic>
      <p:pic>
        <p:nvPicPr>
          <p:cNvPr id="291" name="Screenshot 2025-04-28 at 3.07.32 PM.png" descr="Screenshot 2025-04-28 at 3.07.32 PM.png"/>
          <p:cNvPicPr>
            <a:picLocks noChangeAspect="1"/>
          </p:cNvPicPr>
          <p:nvPr/>
        </p:nvPicPr>
        <p:blipFill>
          <a:blip r:embed="rId4"/>
          <a:stretch>
            <a:fillRect/>
          </a:stretch>
        </p:blipFill>
        <p:spPr>
          <a:xfrm>
            <a:off x="6259888" y="1681315"/>
            <a:ext cx="5315066" cy="3496957"/>
          </a:xfrm>
          <a:prstGeom prst="rect">
            <a:avLst/>
          </a:prstGeom>
          <a:ln w="12700">
            <a:miter lim="400000"/>
          </a:ln>
        </p:spPr>
      </p:pic>
      <p:sp>
        <p:nvSpPr>
          <p:cNvPr id="292"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294" name="Screenshot 2025-04-28 at 3.10.56 PM.png" descr="Screenshot 2025-04-28 at 3.10.56 PM.png"/>
          <p:cNvPicPr>
            <a:picLocks noChangeAspect="1"/>
          </p:cNvPicPr>
          <p:nvPr/>
        </p:nvPicPr>
        <p:blipFill>
          <a:blip r:embed="rId3"/>
          <a:stretch>
            <a:fillRect/>
          </a:stretch>
        </p:blipFill>
        <p:spPr>
          <a:xfrm>
            <a:off x="751707" y="1248697"/>
            <a:ext cx="5090497" cy="3510117"/>
          </a:xfrm>
          <a:prstGeom prst="rect">
            <a:avLst/>
          </a:prstGeom>
          <a:ln w="12700">
            <a:miter lim="400000"/>
          </a:ln>
        </p:spPr>
      </p:pic>
      <p:pic>
        <p:nvPicPr>
          <p:cNvPr id="295" name="Screenshot 2025-04-28 at 3.11.05 PM.png" descr="Screenshot 2025-04-28 at 3.11.05 PM.png"/>
          <p:cNvPicPr>
            <a:picLocks noChangeAspect="1"/>
          </p:cNvPicPr>
          <p:nvPr/>
        </p:nvPicPr>
        <p:blipFill>
          <a:blip r:embed="rId4"/>
          <a:stretch>
            <a:fillRect/>
          </a:stretch>
        </p:blipFill>
        <p:spPr>
          <a:xfrm>
            <a:off x="6331975" y="1248698"/>
            <a:ext cx="5108319" cy="3510115"/>
          </a:xfrm>
          <a:prstGeom prst="rect">
            <a:avLst/>
          </a:prstGeom>
          <a:ln w="12700">
            <a:miter lim="400000"/>
          </a:ln>
        </p:spPr>
      </p:pic>
      <p:sp>
        <p:nvSpPr>
          <p:cNvPr id="296"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98" name="Title 1"/>
          <p:cNvSpPr txBox="1">
            <a:spLocks noGrp="1"/>
          </p:cNvSpPr>
          <p:nvPr>
            <p:ph type="title"/>
          </p:nvPr>
        </p:nvSpPr>
        <p:spPr>
          <a:xfrm>
            <a:off x="838200" y="371475"/>
            <a:ext cx="10515600" cy="1325563"/>
          </a:xfrm>
          <a:prstGeom prst="rect">
            <a:avLst/>
          </a:prstGeom>
        </p:spPr>
        <p:txBody>
          <a:bodyPr/>
          <a:lstStyle>
            <a:lvl1pPr algn="ctr">
              <a:defRPr b="1">
                <a:latin typeface="Times New Roman"/>
                <a:ea typeface="Times New Roman"/>
                <a:cs typeface="Times New Roman"/>
                <a:sym typeface="Times New Roman"/>
              </a:defRPr>
            </a:lvl1pPr>
          </a:lstStyle>
          <a:p>
            <a:r>
              <a:t>Conclusion</a:t>
            </a:r>
          </a:p>
        </p:txBody>
      </p:sp>
      <p:sp>
        <p:nvSpPr>
          <p:cNvPr id="299" name="Content Placeholder 2"/>
          <p:cNvSpPr txBox="1">
            <a:spLocks noGrp="1"/>
          </p:cNvSpPr>
          <p:nvPr>
            <p:ph type="body" idx="1"/>
          </p:nvPr>
        </p:nvSpPr>
        <p:spPr>
          <a:xfrm>
            <a:off x="403536" y="1465099"/>
            <a:ext cx="11384927" cy="5074279"/>
          </a:xfrm>
          <a:prstGeom prst="rect">
            <a:avLst/>
          </a:prstGeom>
        </p:spPr>
        <p:txBody>
          <a:bodyPr/>
          <a:lstStyle/>
          <a:p>
            <a:pPr algn="just">
              <a:lnSpc>
                <a:spcPct val="150000"/>
              </a:lnSpc>
              <a:defRPr sz="2000">
                <a:latin typeface="Times New Roman"/>
                <a:ea typeface="Times New Roman"/>
                <a:cs typeface="Times New Roman"/>
                <a:sym typeface="Times New Roman"/>
              </a:defRPr>
            </a:pPr>
            <a:r>
              <a:t>The proposed sentiment analysis system, incorporating advanced preprocessing techniques, robust machine learning algorithms, and comprehensive evaluation metrics, represents a significant advancement in accurately classifying sentiment from social media and other text sources. </a:t>
            </a:r>
          </a:p>
          <a:p>
            <a:pPr algn="just">
              <a:lnSpc>
                <a:spcPct val="150000"/>
              </a:lnSpc>
              <a:defRPr sz="2000">
                <a:latin typeface="Times New Roman"/>
                <a:ea typeface="Times New Roman"/>
                <a:cs typeface="Times New Roman"/>
                <a:sym typeface="Times New Roman"/>
              </a:defRPr>
            </a:pPr>
            <a:r>
              <a:t>By leveraging a combination of Random Forest and a hybrid model integrating Decision Tree and Logistic Regression, the system benefits from the strengths of ensemble methods and individual model interpretability. </a:t>
            </a:r>
          </a:p>
          <a:p>
            <a:pPr algn="just">
              <a:lnSpc>
                <a:spcPct val="150000"/>
              </a:lnSpc>
              <a:defRPr sz="2000">
                <a:latin typeface="Times New Roman"/>
                <a:ea typeface="Times New Roman"/>
                <a:cs typeface="Times New Roman"/>
                <a:sym typeface="Times New Roman"/>
              </a:defRPr>
            </a:pPr>
            <a:r>
              <a:t>The rigorous preprocessing steps—such as handling missing values, label encoding, text cleaning, and vectorization—ensure high-quality input data, leading to more reliable predictions. </a:t>
            </a:r>
          </a:p>
          <a:p>
            <a:pPr algn="just">
              <a:lnSpc>
                <a:spcPct val="150000"/>
              </a:lnSpc>
              <a:defRPr sz="2000">
                <a:latin typeface="Times New Roman"/>
                <a:ea typeface="Times New Roman"/>
                <a:cs typeface="Times New Roman"/>
                <a:sym typeface="Times New Roman"/>
              </a:defRPr>
            </a:pPr>
            <a:r>
              <a:t>Furthermore, the system's performance is meticulously assessed using key metrics like accuracy, precision, recall, F1-score, and error rate, providing a thorough understanding of its effectiveness. </a:t>
            </a:r>
          </a:p>
        </p:txBody>
      </p:sp>
      <p:sp>
        <p:nvSpPr>
          <p:cNvPr id="300"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02" name="Title 1"/>
          <p:cNvSpPr txBox="1">
            <a:spLocks noGrp="1"/>
          </p:cNvSpPr>
          <p:nvPr>
            <p:ph type="title"/>
          </p:nvPr>
        </p:nvSpPr>
        <p:spPr>
          <a:xfrm>
            <a:off x="838200" y="2656040"/>
            <a:ext cx="10515600" cy="1325564"/>
          </a:xfrm>
          <a:prstGeom prst="rect">
            <a:avLst/>
          </a:prstGeom>
        </p:spPr>
        <p:txBody>
          <a:bodyPr/>
          <a:lstStyle>
            <a:lvl1pPr algn="ctr">
              <a:defRPr sz="4800" b="1">
                <a:latin typeface="Times New Roman"/>
                <a:ea typeface="Times New Roman"/>
                <a:cs typeface="Times New Roman"/>
                <a:sym typeface="Times New Roman"/>
              </a:defRPr>
            </a:lvl1pPr>
          </a:lstStyle>
          <a:p>
            <a:r>
              <a:t>Thank You…</a:t>
            </a:r>
          </a:p>
        </p:txBody>
      </p:sp>
      <p:sp>
        <p:nvSpPr>
          <p:cNvPr id="303"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04" name="Title 1"/>
          <p:cNvSpPr txBox="1">
            <a:spLocks noGrp="1"/>
          </p:cNvSpPr>
          <p:nvPr>
            <p:ph type="title"/>
          </p:nvPr>
        </p:nvSpPr>
        <p:spPr>
          <a:xfrm>
            <a:off x="838200" y="365125"/>
            <a:ext cx="10515600" cy="1325563"/>
          </a:xfrm>
          <a:prstGeom prst="rect">
            <a:avLst/>
          </a:prstGeom>
        </p:spPr>
        <p:txBody>
          <a:bodyPr/>
          <a:lstStyle>
            <a:lvl1pPr algn="ctr">
              <a:defRPr b="1">
                <a:latin typeface="Times New Roman"/>
                <a:ea typeface="Times New Roman"/>
                <a:cs typeface="Times New Roman"/>
                <a:sym typeface="Times New Roman"/>
              </a:defRPr>
            </a:lvl1pPr>
          </a:lstStyle>
          <a:p>
            <a:r>
              <a:t>Objectives</a:t>
            </a:r>
          </a:p>
        </p:txBody>
      </p:sp>
      <p:sp>
        <p:nvSpPr>
          <p:cNvPr id="105" name="Content Placeholder 2"/>
          <p:cNvSpPr txBox="1">
            <a:spLocks noGrp="1"/>
          </p:cNvSpPr>
          <p:nvPr>
            <p:ph type="body" idx="1"/>
          </p:nvPr>
        </p:nvSpPr>
        <p:spPr>
          <a:xfrm>
            <a:off x="528033" y="1690688"/>
            <a:ext cx="11191741" cy="4658598"/>
          </a:xfrm>
          <a:prstGeom prst="rect">
            <a:avLst/>
          </a:prstGeom>
        </p:spPr>
        <p:txBody>
          <a:bodyPr/>
          <a:lstStyle/>
          <a:p>
            <a:pPr marL="0" indent="0" algn="just">
              <a:lnSpc>
                <a:spcPct val="150000"/>
              </a:lnSpc>
              <a:buSzTx/>
              <a:buNone/>
              <a:defRPr sz="1800">
                <a:latin typeface="Times New Roman"/>
                <a:ea typeface="Times New Roman"/>
                <a:cs typeface="Times New Roman"/>
                <a:sym typeface="Times New Roman"/>
              </a:defRPr>
            </a:pPr>
            <a:r>
              <a:t>The main objective of our process is, </a:t>
            </a:r>
            <a:endParaRPr sz="2500"/>
          </a:p>
          <a:p>
            <a:pPr algn="just">
              <a:lnSpc>
                <a:spcPct val="150000"/>
              </a:lnSpc>
              <a:buClr>
                <a:srgbClr val="000000"/>
              </a:buClr>
              <a:defRPr sz="1800">
                <a:latin typeface="Times New Roman"/>
                <a:ea typeface="Times New Roman"/>
                <a:cs typeface="Times New Roman"/>
                <a:sym typeface="Times New Roman"/>
              </a:defRPr>
            </a:pPr>
            <a:r>
              <a:t>Create and implement a Sentiment analysis model using Random Forest and a hybrid Decision Tree (DT) + Logistic Regression approach to classify social media text into positive, negative, or neutral categories.</a:t>
            </a:r>
            <a:endParaRPr sz="2500"/>
          </a:p>
          <a:p>
            <a:pPr algn="just">
              <a:lnSpc>
                <a:spcPct val="150000"/>
              </a:lnSpc>
              <a:buClr>
                <a:srgbClr val="000000"/>
              </a:buClr>
              <a:defRPr sz="1800">
                <a:latin typeface="Times New Roman"/>
                <a:ea typeface="Times New Roman"/>
                <a:cs typeface="Times New Roman"/>
                <a:sym typeface="Times New Roman"/>
              </a:defRPr>
            </a:pPr>
            <a:r>
              <a:t>Assess the accuracy, precision, recall, and F1-score of the Random Forest and hybrid DT + Logistic Regression models in predicting sentiment compared to baseline methods and traditional techniques.</a:t>
            </a:r>
            <a:endParaRPr sz="2500"/>
          </a:p>
          <a:p>
            <a:pPr algn="just">
              <a:lnSpc>
                <a:spcPct val="150000"/>
              </a:lnSpc>
              <a:buClr>
                <a:srgbClr val="000000"/>
              </a:buClr>
              <a:defRPr sz="1800">
                <a:latin typeface="Times New Roman"/>
                <a:ea typeface="Times New Roman"/>
                <a:cs typeface="Times New Roman"/>
                <a:sym typeface="Times New Roman"/>
              </a:defRPr>
            </a:pPr>
            <a:r>
              <a:t>Analyze and address the challenges associated with the informal, nuanced, and context-dependent nature of social media language, including slang, abbreviations, and emojis.</a:t>
            </a:r>
            <a:endParaRPr sz="2500"/>
          </a:p>
          <a:p>
            <a:pPr algn="just">
              <a:lnSpc>
                <a:spcPct val="150000"/>
              </a:lnSpc>
              <a:buClr>
                <a:srgbClr val="000000"/>
              </a:buClr>
              <a:defRPr sz="1800">
                <a:latin typeface="Times New Roman"/>
                <a:ea typeface="Times New Roman"/>
                <a:cs typeface="Times New Roman"/>
                <a:sym typeface="Times New Roman"/>
              </a:defRPr>
            </a:pPr>
            <a:r>
              <a:t>Compare the effectiveness of the hybrid DT + Logistic Regression model with the Random Forest model and traditional Sentiment analysis techniques to identify strengths and limitations of each approach.</a:t>
            </a:r>
          </a:p>
        </p:txBody>
      </p:sp>
      <p:sp>
        <p:nvSpPr>
          <p:cNvPr id="106"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08" name="Title 1"/>
          <p:cNvSpPr txBox="1">
            <a:spLocks noGrp="1"/>
          </p:cNvSpPr>
          <p:nvPr>
            <p:ph type="title"/>
          </p:nvPr>
        </p:nvSpPr>
        <p:spPr>
          <a:xfrm>
            <a:off x="838200" y="177462"/>
            <a:ext cx="10515600" cy="1325563"/>
          </a:xfrm>
          <a:prstGeom prst="rect">
            <a:avLst/>
          </a:prstGeom>
        </p:spPr>
        <p:txBody>
          <a:bodyPr/>
          <a:lstStyle>
            <a:lvl1pPr algn="ctr">
              <a:defRPr b="1">
                <a:latin typeface="Times New Roman"/>
                <a:ea typeface="Times New Roman"/>
                <a:cs typeface="Times New Roman"/>
                <a:sym typeface="Times New Roman"/>
              </a:defRPr>
            </a:lvl1pPr>
          </a:lstStyle>
          <a:p>
            <a:r>
              <a:t>Existing system</a:t>
            </a:r>
          </a:p>
        </p:txBody>
      </p:sp>
      <p:sp>
        <p:nvSpPr>
          <p:cNvPr id="109" name="Content Placeholder 2"/>
          <p:cNvSpPr txBox="1">
            <a:spLocks noGrp="1"/>
          </p:cNvSpPr>
          <p:nvPr>
            <p:ph type="body" idx="1"/>
          </p:nvPr>
        </p:nvSpPr>
        <p:spPr>
          <a:xfrm>
            <a:off x="474521" y="1503023"/>
            <a:ext cx="11283891" cy="4794748"/>
          </a:xfrm>
          <a:prstGeom prst="rect">
            <a:avLst/>
          </a:prstGeom>
        </p:spPr>
        <p:txBody>
          <a:bodyPr/>
          <a:lstStyle/>
          <a:p>
            <a:pPr algn="just">
              <a:lnSpc>
                <a:spcPct val="150000"/>
              </a:lnSpc>
              <a:buClr>
                <a:srgbClr val="000000"/>
              </a:buClr>
              <a:defRPr sz="2000">
                <a:latin typeface="Times New Roman"/>
                <a:ea typeface="Times New Roman"/>
                <a:cs typeface="Times New Roman"/>
                <a:sym typeface="Times New Roman"/>
              </a:defRPr>
            </a:pPr>
            <a:r>
              <a:t>In existing system, Sentiment analysis of social media has evolved through various approaches, each with its strengths and limitations.</a:t>
            </a:r>
          </a:p>
          <a:p>
            <a:pPr algn="just">
              <a:lnSpc>
                <a:spcPct val="150000"/>
              </a:lnSpc>
              <a:buClr>
                <a:srgbClr val="000000"/>
              </a:buClr>
              <a:defRPr sz="2000">
                <a:latin typeface="Times New Roman"/>
                <a:ea typeface="Times New Roman"/>
                <a:cs typeface="Times New Roman"/>
                <a:sym typeface="Times New Roman"/>
              </a:defRPr>
            </a:pPr>
            <a:r>
              <a:t>Traditional Sentiment analysis systems often rely on rule-based methods or simpler machine learning algorithms. </a:t>
            </a:r>
          </a:p>
          <a:p>
            <a:pPr algn="just">
              <a:lnSpc>
                <a:spcPct val="150000"/>
              </a:lnSpc>
              <a:buClr>
                <a:srgbClr val="000000"/>
              </a:buClr>
              <a:defRPr sz="2000">
                <a:latin typeface="Times New Roman"/>
                <a:ea typeface="Times New Roman"/>
                <a:cs typeface="Times New Roman"/>
                <a:sym typeface="Times New Roman"/>
              </a:defRPr>
            </a:pPr>
            <a:r>
              <a:t>Rule-based systems use predefined lists of words and phrases associated with positive or negative sentiments. </a:t>
            </a:r>
          </a:p>
          <a:p>
            <a:pPr algn="just">
              <a:lnSpc>
                <a:spcPct val="150000"/>
              </a:lnSpc>
              <a:buClr>
                <a:srgbClr val="000000"/>
              </a:buClr>
              <a:defRPr sz="2000">
                <a:latin typeface="Times New Roman"/>
                <a:ea typeface="Times New Roman"/>
                <a:cs typeface="Times New Roman"/>
                <a:sym typeface="Times New Roman"/>
              </a:defRPr>
            </a:pPr>
            <a:r>
              <a:t>These systems, while straightforward and easy to implement, face significant limitations. </a:t>
            </a:r>
          </a:p>
          <a:p>
            <a:pPr algn="just">
              <a:lnSpc>
                <a:spcPct val="150000"/>
              </a:lnSpc>
              <a:buClr>
                <a:srgbClr val="000000"/>
              </a:buClr>
              <a:defRPr sz="2000">
                <a:latin typeface="Times New Roman"/>
                <a:ea typeface="Times New Roman"/>
                <a:cs typeface="Times New Roman"/>
                <a:sym typeface="Times New Roman"/>
              </a:defRPr>
            </a:pPr>
            <a:r>
              <a:t>They struggle with the informal and diverse nature of social media language, such as slang, abbreviations, and emojis, which can lead to inaccurate sentiment classification</a:t>
            </a:r>
          </a:p>
        </p:txBody>
      </p:sp>
      <p:sp>
        <p:nvSpPr>
          <p:cNvPr id="110"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2" name="Title 1"/>
          <p:cNvSpPr txBox="1">
            <a:spLocks noGrp="1"/>
          </p:cNvSpPr>
          <p:nvPr>
            <p:ph type="title"/>
          </p:nvPr>
        </p:nvSpPr>
        <p:spPr>
          <a:xfrm>
            <a:off x="838200" y="365125"/>
            <a:ext cx="10515600" cy="1325563"/>
          </a:xfrm>
          <a:prstGeom prst="rect">
            <a:avLst/>
          </a:prstGeom>
        </p:spPr>
        <p:txBody>
          <a:bodyPr/>
          <a:lstStyle>
            <a:lvl1pPr algn="ctr">
              <a:defRPr b="1">
                <a:latin typeface="Times New Roman"/>
                <a:ea typeface="Times New Roman"/>
                <a:cs typeface="Times New Roman"/>
                <a:sym typeface="Times New Roman"/>
              </a:defRPr>
            </a:lvl1pPr>
          </a:lstStyle>
          <a:p>
            <a:r>
              <a:t>Disadvantages</a:t>
            </a:r>
          </a:p>
        </p:txBody>
      </p:sp>
      <p:sp>
        <p:nvSpPr>
          <p:cNvPr id="113" name="Content Placeholder 2"/>
          <p:cNvSpPr txBox="1">
            <a:spLocks noGrp="1"/>
          </p:cNvSpPr>
          <p:nvPr>
            <p:ph type="body" idx="1"/>
          </p:nvPr>
        </p:nvSpPr>
        <p:spPr>
          <a:xfrm>
            <a:off x="386365" y="1403798"/>
            <a:ext cx="11333412" cy="5074277"/>
          </a:xfrm>
          <a:prstGeom prst="rect">
            <a:avLst/>
          </a:prstGeom>
        </p:spPr>
        <p:txBody>
          <a:bodyPr/>
          <a:lstStyle/>
          <a:p>
            <a:pPr algn="just">
              <a:lnSpc>
                <a:spcPct val="150000"/>
              </a:lnSpc>
              <a:defRPr sz="2000">
                <a:latin typeface="Times New Roman"/>
                <a:ea typeface="Times New Roman"/>
                <a:cs typeface="Times New Roman"/>
                <a:sym typeface="Times New Roman"/>
              </a:defRPr>
            </a:pPr>
            <a:r>
              <a:rPr dirty="0"/>
              <a:t>Struggle with informal language, slang, abbreviations, and emojis commonly used in social media.</a:t>
            </a:r>
          </a:p>
          <a:p>
            <a:pPr algn="just">
              <a:lnSpc>
                <a:spcPct val="150000"/>
              </a:lnSpc>
              <a:defRPr sz="2000">
                <a:latin typeface="Times New Roman"/>
                <a:ea typeface="Times New Roman"/>
                <a:cs typeface="Times New Roman"/>
                <a:sym typeface="Times New Roman"/>
              </a:defRPr>
            </a:pPr>
            <a:r>
              <a:rPr dirty="0"/>
              <a:t>Lack the ability to understand the context or nuances of sentiment expressions, leading to potential misclassifications.</a:t>
            </a:r>
          </a:p>
          <a:p>
            <a:pPr algn="just">
              <a:lnSpc>
                <a:spcPct val="150000"/>
              </a:lnSpc>
              <a:defRPr sz="2000">
                <a:latin typeface="Times New Roman"/>
                <a:ea typeface="Times New Roman"/>
                <a:cs typeface="Times New Roman"/>
                <a:sym typeface="Times New Roman"/>
              </a:defRPr>
            </a:pPr>
            <a:r>
              <a:rPr dirty="0"/>
              <a:t>Require extensive manual effort to create and maintain sentiment lexicons and rules.</a:t>
            </a:r>
          </a:p>
          <a:p>
            <a:pPr algn="just">
              <a:lnSpc>
                <a:spcPct val="150000"/>
              </a:lnSpc>
              <a:defRPr sz="2000">
                <a:latin typeface="Times New Roman"/>
                <a:ea typeface="Times New Roman"/>
                <a:cs typeface="Times New Roman"/>
                <a:sym typeface="Times New Roman"/>
              </a:defRPr>
            </a:pPr>
            <a:r>
              <a:rPr dirty="0"/>
              <a:t>Difficulty in scaling to handle large volumes of diverse text data efficiently.</a:t>
            </a:r>
          </a:p>
          <a:p>
            <a:pPr algn="just">
              <a:lnSpc>
                <a:spcPct val="150000"/>
              </a:lnSpc>
              <a:defRPr sz="2000">
                <a:latin typeface="Times New Roman"/>
                <a:ea typeface="Times New Roman"/>
                <a:cs typeface="Times New Roman"/>
                <a:sym typeface="Times New Roman"/>
              </a:defRPr>
            </a:pPr>
            <a:r>
              <a:rPr dirty="0"/>
              <a:t>Can be slow and resource-heavy, especially with large datasets or high-dimensional feature spaces.</a:t>
            </a:r>
          </a:p>
          <a:p>
            <a:pPr algn="just">
              <a:lnSpc>
                <a:spcPct val="150000"/>
              </a:lnSpc>
              <a:defRPr sz="2000">
                <a:latin typeface="Times New Roman"/>
                <a:ea typeface="Times New Roman"/>
                <a:cs typeface="Times New Roman"/>
                <a:sym typeface="Times New Roman"/>
              </a:defRPr>
            </a:pPr>
            <a:r>
              <a:rPr dirty="0"/>
              <a:t>The decision boundary created by SVMs can be complex, making it hard to interpret how classifications are made.</a:t>
            </a:r>
          </a:p>
          <a:p>
            <a:pPr algn="just">
              <a:lnSpc>
                <a:spcPct val="150000"/>
              </a:lnSpc>
              <a:defRPr sz="2000">
                <a:latin typeface="Times New Roman"/>
                <a:ea typeface="Times New Roman"/>
                <a:cs typeface="Times New Roman"/>
                <a:sym typeface="Times New Roman"/>
              </a:defRPr>
            </a:pPr>
            <a:r>
              <a:rPr dirty="0"/>
              <a:t>May struggle with very large datasets, leading to longer training times and decreased efficiency.</a:t>
            </a:r>
          </a:p>
        </p:txBody>
      </p:sp>
      <p:sp>
        <p:nvSpPr>
          <p:cNvPr id="114"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6" name="Title 1"/>
          <p:cNvSpPr txBox="1">
            <a:spLocks noGrp="1"/>
          </p:cNvSpPr>
          <p:nvPr>
            <p:ph type="title"/>
          </p:nvPr>
        </p:nvSpPr>
        <p:spPr>
          <a:xfrm>
            <a:off x="838200" y="246641"/>
            <a:ext cx="10515600" cy="1325564"/>
          </a:xfrm>
          <a:prstGeom prst="rect">
            <a:avLst/>
          </a:prstGeom>
        </p:spPr>
        <p:txBody>
          <a:bodyPr/>
          <a:lstStyle>
            <a:lvl1pPr algn="ctr">
              <a:defRPr b="1">
                <a:latin typeface="Times New Roman"/>
                <a:ea typeface="Times New Roman"/>
                <a:cs typeface="Times New Roman"/>
                <a:sym typeface="Times New Roman"/>
              </a:defRPr>
            </a:lvl1pPr>
          </a:lstStyle>
          <a:p>
            <a:r>
              <a:t>Proposed system</a:t>
            </a:r>
          </a:p>
        </p:txBody>
      </p:sp>
      <p:sp>
        <p:nvSpPr>
          <p:cNvPr id="117" name="Content Placeholder 2"/>
          <p:cNvSpPr txBox="1">
            <a:spLocks noGrp="1"/>
          </p:cNvSpPr>
          <p:nvPr>
            <p:ph type="body" idx="1"/>
          </p:nvPr>
        </p:nvSpPr>
        <p:spPr>
          <a:xfrm>
            <a:off x="390657" y="1334097"/>
            <a:ext cx="11410686" cy="5267462"/>
          </a:xfrm>
          <a:prstGeom prst="rect">
            <a:avLst/>
          </a:prstGeom>
        </p:spPr>
        <p:txBody>
          <a:bodyPr/>
          <a:lstStyle/>
          <a:p>
            <a:pPr marL="208025" indent="-208025" algn="just" defTabSz="832103">
              <a:lnSpc>
                <a:spcPct val="150000"/>
              </a:lnSpc>
              <a:spcBef>
                <a:spcPts val="900"/>
              </a:spcBef>
              <a:defRPr sz="1600">
                <a:latin typeface="Times New Roman"/>
                <a:ea typeface="Times New Roman"/>
                <a:cs typeface="Times New Roman"/>
                <a:sym typeface="Times New Roman"/>
              </a:defRPr>
            </a:pPr>
            <a:r>
              <a:t>In proposed system, the input data as sentiment dataset is taken from dataset repository. In pre-processing, we can check missing values for avoid wrong prediction and label encoding for convert the strings into numeric integer value. </a:t>
            </a:r>
          </a:p>
          <a:p>
            <a:pPr marL="208025" indent="-208025" algn="just" defTabSz="832103">
              <a:lnSpc>
                <a:spcPct val="150000"/>
              </a:lnSpc>
              <a:spcBef>
                <a:spcPts val="900"/>
              </a:spcBef>
              <a:defRPr sz="1600">
                <a:latin typeface="Times New Roman"/>
                <a:ea typeface="Times New Roman"/>
                <a:cs typeface="Times New Roman"/>
                <a:sym typeface="Times New Roman"/>
              </a:defRPr>
            </a:pPr>
            <a:r>
              <a:t>Then, we can implement the NLP techniques for cleaning the text such as stop words, stem words, and remove punctuations, tokenization and padding. After that, we can implement the different vectorization techniques such as count vectorization. </a:t>
            </a:r>
          </a:p>
          <a:p>
            <a:pPr marL="208025" indent="-208025" algn="just" defTabSz="832103">
              <a:lnSpc>
                <a:spcPct val="150000"/>
              </a:lnSpc>
              <a:spcBef>
                <a:spcPts val="900"/>
              </a:spcBef>
              <a:defRPr sz="1600">
                <a:latin typeface="Times New Roman"/>
                <a:ea typeface="Times New Roman"/>
                <a:cs typeface="Times New Roman"/>
                <a:sym typeface="Times New Roman"/>
              </a:defRPr>
            </a:pPr>
            <a:r>
              <a:t>Then, we can split the cleaned text into test data and train data. Test data is used for prediction and train data is used for evaluation. </a:t>
            </a:r>
          </a:p>
          <a:p>
            <a:pPr marL="208025" indent="-208025" algn="just" defTabSz="832103">
              <a:lnSpc>
                <a:spcPct val="150000"/>
              </a:lnSpc>
              <a:spcBef>
                <a:spcPts val="900"/>
              </a:spcBef>
              <a:defRPr sz="1600">
                <a:latin typeface="Times New Roman"/>
                <a:ea typeface="Times New Roman"/>
                <a:cs typeface="Times New Roman"/>
                <a:sym typeface="Times New Roman"/>
              </a:defRPr>
            </a:pPr>
            <a:r>
              <a:t>The splitted data is carried out to ML algorithms such as Random forest and hybrid such as Decision Tree and logistic regression. </a:t>
            </a:r>
          </a:p>
          <a:p>
            <a:pPr marL="208025" indent="-208025" algn="just" defTabSz="832103">
              <a:lnSpc>
                <a:spcPct val="150000"/>
              </a:lnSpc>
              <a:spcBef>
                <a:spcPts val="900"/>
              </a:spcBef>
              <a:defRPr sz="1600">
                <a:latin typeface="Times New Roman"/>
                <a:ea typeface="Times New Roman"/>
                <a:cs typeface="Times New Roman"/>
                <a:sym typeface="Times New Roman"/>
              </a:defRPr>
            </a:pPr>
            <a:r>
              <a:t>Finally, the system can estimate some performance metrics such as accuracy, precision, recall, f1-score and error rate. </a:t>
            </a:r>
          </a:p>
          <a:p>
            <a:pPr marL="208025" indent="-208025" algn="just" defTabSz="832103">
              <a:lnSpc>
                <a:spcPct val="150000"/>
              </a:lnSpc>
              <a:spcBef>
                <a:spcPts val="900"/>
              </a:spcBef>
              <a:defRPr sz="1600">
                <a:latin typeface="Times New Roman"/>
                <a:ea typeface="Times New Roman"/>
                <a:cs typeface="Times New Roman"/>
                <a:sym typeface="Times New Roman"/>
              </a:defRPr>
            </a:pPr>
            <a:r>
              <a:t>The effectiveness of the proposed method was confirmed by comparing accuracy improvement. Here, we can predict the sentiment from user’s input such as negative or positive or neutral.</a:t>
            </a:r>
          </a:p>
        </p:txBody>
      </p:sp>
      <p:sp>
        <p:nvSpPr>
          <p:cNvPr id="118"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0" name="Title 1"/>
          <p:cNvSpPr txBox="1">
            <a:spLocks noGrp="1"/>
          </p:cNvSpPr>
          <p:nvPr>
            <p:ph type="title"/>
          </p:nvPr>
        </p:nvSpPr>
        <p:spPr>
          <a:xfrm>
            <a:off x="425001" y="365125"/>
            <a:ext cx="11204623" cy="938862"/>
          </a:xfrm>
          <a:prstGeom prst="rect">
            <a:avLst/>
          </a:prstGeom>
        </p:spPr>
        <p:txBody>
          <a:bodyPr/>
          <a:lstStyle>
            <a:lvl1pPr algn="ctr">
              <a:defRPr b="1">
                <a:latin typeface="Times New Roman"/>
                <a:ea typeface="Times New Roman"/>
                <a:cs typeface="Times New Roman"/>
                <a:sym typeface="Times New Roman"/>
              </a:defRPr>
            </a:lvl1pPr>
          </a:lstStyle>
          <a:p>
            <a:r>
              <a:t>Advantages</a:t>
            </a:r>
          </a:p>
        </p:txBody>
      </p:sp>
      <p:sp>
        <p:nvSpPr>
          <p:cNvPr id="121" name="Content Placeholder 2"/>
          <p:cNvSpPr txBox="1">
            <a:spLocks noGrp="1"/>
          </p:cNvSpPr>
          <p:nvPr>
            <p:ph type="body" idx="1"/>
          </p:nvPr>
        </p:nvSpPr>
        <p:spPr>
          <a:xfrm>
            <a:off x="416416" y="1226578"/>
            <a:ext cx="11359168" cy="5499282"/>
          </a:xfrm>
          <a:prstGeom prst="rect">
            <a:avLst/>
          </a:prstGeom>
        </p:spPr>
        <p:txBody>
          <a:bodyPr/>
          <a:lstStyle/>
          <a:p>
            <a:pPr algn="just">
              <a:lnSpc>
                <a:spcPct val="150000"/>
              </a:lnSpc>
              <a:defRPr sz="2000">
                <a:latin typeface="Times New Roman"/>
                <a:ea typeface="Times New Roman"/>
                <a:cs typeface="Times New Roman"/>
                <a:sym typeface="Times New Roman"/>
              </a:defRPr>
            </a:pPr>
            <a:r>
              <a:t>Decision Tree can handle large datasets efficiently. </a:t>
            </a:r>
          </a:p>
          <a:p>
            <a:pPr algn="just">
              <a:lnSpc>
                <a:spcPct val="150000"/>
              </a:lnSpc>
              <a:defRPr sz="2000">
                <a:latin typeface="Times New Roman"/>
                <a:ea typeface="Times New Roman"/>
                <a:cs typeface="Times New Roman"/>
                <a:sym typeface="Times New Roman"/>
              </a:defRPr>
            </a:pPr>
            <a:r>
              <a:t>The experimental result is high when compared with existing system.</a:t>
            </a:r>
          </a:p>
          <a:p>
            <a:pPr algn="just">
              <a:lnSpc>
                <a:spcPct val="150000"/>
              </a:lnSpc>
              <a:defRPr sz="2000">
                <a:latin typeface="Times New Roman"/>
                <a:ea typeface="Times New Roman"/>
                <a:cs typeface="Times New Roman"/>
                <a:sym typeface="Times New Roman"/>
              </a:defRPr>
            </a:pPr>
            <a:r>
              <a:t>Time consumption is low.</a:t>
            </a:r>
          </a:p>
          <a:p>
            <a:pPr algn="just">
              <a:lnSpc>
                <a:spcPct val="150000"/>
              </a:lnSpc>
              <a:defRPr sz="2000">
                <a:latin typeface="Times New Roman"/>
                <a:ea typeface="Times New Roman"/>
                <a:cs typeface="Times New Roman"/>
                <a:sym typeface="Times New Roman"/>
              </a:defRPr>
            </a:pPr>
            <a:r>
              <a:t>Lack of ability to be spatially invariant to the input data.</a:t>
            </a:r>
          </a:p>
          <a:p>
            <a:pPr algn="just">
              <a:lnSpc>
                <a:spcPct val="150000"/>
              </a:lnSpc>
              <a:defRPr sz="2000">
                <a:latin typeface="Times New Roman"/>
                <a:ea typeface="Times New Roman"/>
                <a:cs typeface="Times New Roman"/>
                <a:sym typeface="Times New Roman"/>
              </a:defRPr>
            </a:pPr>
            <a:r>
              <a:t>Implementing text cleaning techniques like removing stop words, stemming, punctuation removal, tokenization, and padding enhances the quality of the text data, making it more suitable for analysis.</a:t>
            </a:r>
          </a:p>
          <a:p>
            <a:pPr algn="just">
              <a:lnSpc>
                <a:spcPct val="150000"/>
              </a:lnSpc>
              <a:defRPr sz="2000">
                <a:latin typeface="Times New Roman"/>
                <a:ea typeface="Times New Roman"/>
                <a:cs typeface="Times New Roman"/>
                <a:sym typeface="Times New Roman"/>
              </a:defRPr>
            </a:pPr>
            <a:r>
              <a:t>Integration of Hybrid Models: By combining Decision Tree with Logistic Regression, the proposed system benefits from the strengths of both models. Decision Trees handle non-linear relationships and complex feature interactions well, while Logistic Regression adds robustness to classification tasks, leading to more accurate and reliable predictions.</a:t>
            </a:r>
          </a:p>
        </p:txBody>
      </p:sp>
      <p:sp>
        <p:nvSpPr>
          <p:cNvPr id="122" name="Rectangle 3"/>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4" name="Title 2"/>
          <p:cNvSpPr txBox="1">
            <a:spLocks noGrp="1"/>
          </p:cNvSpPr>
          <p:nvPr>
            <p:ph type="title"/>
          </p:nvPr>
        </p:nvSpPr>
        <p:spPr>
          <a:xfrm>
            <a:off x="709411" y="0"/>
            <a:ext cx="10515601" cy="1325563"/>
          </a:xfrm>
          <a:prstGeom prst="rect">
            <a:avLst/>
          </a:prstGeom>
        </p:spPr>
        <p:txBody>
          <a:bodyPr/>
          <a:lstStyle>
            <a:lvl1pPr algn="ctr">
              <a:lnSpc>
                <a:spcPct val="150000"/>
              </a:lnSpc>
              <a:defRPr b="1">
                <a:latin typeface="Times New Roman"/>
                <a:ea typeface="Times New Roman"/>
                <a:cs typeface="Times New Roman"/>
                <a:sym typeface="Times New Roman"/>
              </a:defRPr>
            </a:lvl1pPr>
          </a:lstStyle>
          <a:p>
            <a:r>
              <a:t>System requirements</a:t>
            </a:r>
          </a:p>
        </p:txBody>
      </p:sp>
      <p:sp>
        <p:nvSpPr>
          <p:cNvPr id="125" name="Content Placeholder 1"/>
          <p:cNvSpPr txBox="1">
            <a:spLocks noGrp="1"/>
          </p:cNvSpPr>
          <p:nvPr>
            <p:ph type="body" idx="1"/>
          </p:nvPr>
        </p:nvSpPr>
        <p:spPr>
          <a:xfrm>
            <a:off x="593500" y="1183897"/>
            <a:ext cx="10515601" cy="5371451"/>
          </a:xfrm>
          <a:prstGeom prst="rect">
            <a:avLst/>
          </a:prstGeom>
        </p:spPr>
        <p:txBody>
          <a:bodyPr/>
          <a:lstStyle/>
          <a:p>
            <a:pPr algn="just">
              <a:lnSpc>
                <a:spcPct val="150000"/>
              </a:lnSpc>
              <a:buSzTx/>
              <a:buNone/>
              <a:defRPr sz="2000" b="1">
                <a:latin typeface="Times New Roman"/>
                <a:ea typeface="Times New Roman"/>
                <a:cs typeface="Times New Roman"/>
                <a:sym typeface="Times New Roman"/>
              </a:defRPr>
            </a:pPr>
            <a:r>
              <a:t>SOFTWARE REQUIREMENTS:</a:t>
            </a:r>
          </a:p>
          <a:p>
            <a:pPr algn="just">
              <a:lnSpc>
                <a:spcPct val="150000"/>
              </a:lnSpc>
              <a:defRPr sz="2000">
                <a:latin typeface="Times New Roman"/>
                <a:ea typeface="Times New Roman"/>
                <a:cs typeface="Times New Roman"/>
                <a:sym typeface="Times New Roman"/>
              </a:defRPr>
            </a:pPr>
            <a:r>
              <a:t>O/S                    :   Windows 7.</a:t>
            </a:r>
          </a:p>
          <a:p>
            <a:pPr algn="just">
              <a:lnSpc>
                <a:spcPct val="150000"/>
              </a:lnSpc>
              <a:defRPr sz="2000">
                <a:latin typeface="Times New Roman"/>
                <a:ea typeface="Times New Roman"/>
                <a:cs typeface="Times New Roman"/>
                <a:sym typeface="Times New Roman"/>
              </a:defRPr>
            </a:pPr>
            <a:r>
              <a:t>Language	 :   Python</a:t>
            </a:r>
          </a:p>
          <a:p>
            <a:pPr algn="just">
              <a:lnSpc>
                <a:spcPct val="150000"/>
              </a:lnSpc>
              <a:defRPr sz="2000">
                <a:latin typeface="Times New Roman"/>
                <a:ea typeface="Times New Roman"/>
                <a:cs typeface="Times New Roman"/>
                <a:sym typeface="Times New Roman"/>
              </a:defRPr>
            </a:pPr>
            <a:r>
              <a:t>Software used   :   Anaconda Navigator – Spyder</a:t>
            </a:r>
          </a:p>
          <a:p>
            <a:pPr algn="just">
              <a:lnSpc>
                <a:spcPct val="150000"/>
              </a:lnSpc>
              <a:defRPr sz="2000">
                <a:latin typeface="Times New Roman"/>
                <a:ea typeface="Times New Roman"/>
                <a:cs typeface="Times New Roman"/>
                <a:sym typeface="Times New Roman"/>
              </a:defRPr>
            </a:pPr>
            <a:r>
              <a:t>Front End          :   Streamlit - Framework</a:t>
            </a:r>
          </a:p>
          <a:p>
            <a:pPr algn="just">
              <a:lnSpc>
                <a:spcPct val="150000"/>
              </a:lnSpc>
              <a:buSzTx/>
              <a:buNone/>
              <a:defRPr sz="2000" b="1">
                <a:latin typeface="Times New Roman"/>
                <a:ea typeface="Times New Roman"/>
                <a:cs typeface="Times New Roman"/>
                <a:sym typeface="Times New Roman"/>
              </a:defRPr>
            </a:pPr>
            <a:r>
              <a:t>HARDWARE  REQUIREMENTS:</a:t>
            </a:r>
          </a:p>
          <a:p>
            <a:pPr algn="just">
              <a:lnSpc>
                <a:spcPct val="150000"/>
              </a:lnSpc>
              <a:defRPr sz="2000">
                <a:latin typeface="Times New Roman"/>
                <a:ea typeface="Times New Roman"/>
                <a:cs typeface="Times New Roman"/>
                <a:sym typeface="Times New Roman"/>
              </a:defRPr>
            </a:pPr>
            <a:r>
              <a:t>System	:   Pentium IV 2.4 GHz </a:t>
            </a:r>
          </a:p>
          <a:p>
            <a:pPr algn="just">
              <a:lnSpc>
                <a:spcPct val="150000"/>
              </a:lnSpc>
              <a:defRPr sz="2000">
                <a:latin typeface="Times New Roman"/>
                <a:ea typeface="Times New Roman"/>
                <a:cs typeface="Times New Roman"/>
                <a:sym typeface="Times New Roman"/>
              </a:defRPr>
            </a:pPr>
            <a:r>
              <a:t>Hard Disk	:   200 GB</a:t>
            </a:r>
          </a:p>
          <a:p>
            <a:pPr algn="just">
              <a:lnSpc>
                <a:spcPct val="150000"/>
              </a:lnSpc>
              <a:defRPr sz="2000">
                <a:latin typeface="Times New Roman"/>
                <a:ea typeface="Times New Roman"/>
                <a:cs typeface="Times New Roman"/>
                <a:sym typeface="Times New Roman"/>
              </a:defRPr>
            </a:pPr>
            <a:r>
              <a:t>Ram		:   4GB</a:t>
            </a:r>
          </a:p>
        </p:txBody>
      </p:sp>
      <p:sp>
        <p:nvSpPr>
          <p:cNvPr id="126" name="Rectangle 5"/>
          <p:cNvSpPr/>
          <p:nvPr/>
        </p:nvSpPr>
        <p:spPr>
          <a:xfrm>
            <a:off x="271462" y="242886"/>
            <a:ext cx="11658603" cy="6386516"/>
          </a:xfrm>
          <a:prstGeom prst="rect">
            <a:avLst/>
          </a:prstGeom>
          <a:ln w="12700">
            <a:solidFill>
              <a:srgbClr val="000000"/>
            </a:solidFill>
            <a:miter/>
          </a:ln>
        </p:spPr>
        <p:txBody>
          <a:bodyPr lIns="45718" tIns="45718" rIns="45718" bIns="45718" anchor="ctr"/>
          <a:lstStyle/>
          <a:p>
            <a:pPr algn="ctr"/>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8" name="Rectangle 3"/>
          <p:cNvSpPr/>
          <p:nvPr/>
        </p:nvSpPr>
        <p:spPr>
          <a:xfrm>
            <a:off x="178269" y="138178"/>
            <a:ext cx="11658603" cy="6386516"/>
          </a:xfrm>
          <a:prstGeom prst="rect">
            <a:avLst/>
          </a:prstGeom>
          <a:ln w="12700">
            <a:solidFill>
              <a:srgbClr val="000000"/>
            </a:solidFill>
            <a:miter/>
          </a:ln>
        </p:spPr>
        <p:txBody>
          <a:bodyPr lIns="45718" tIns="45718" rIns="45718" bIns="45718" anchor="ctr"/>
          <a:lstStyle/>
          <a:p>
            <a:pPr algn="ctr"/>
            <a:endParaRPr/>
          </a:p>
        </p:txBody>
      </p:sp>
      <p:sp>
        <p:nvSpPr>
          <p:cNvPr id="129" name="Title 1"/>
          <p:cNvSpPr txBox="1">
            <a:spLocks noGrp="1"/>
          </p:cNvSpPr>
          <p:nvPr>
            <p:ph type="title"/>
          </p:nvPr>
        </p:nvSpPr>
        <p:spPr>
          <a:xfrm>
            <a:off x="731686" y="334043"/>
            <a:ext cx="10515601" cy="984248"/>
          </a:xfrm>
          <a:prstGeom prst="rect">
            <a:avLst/>
          </a:prstGeom>
        </p:spPr>
        <p:txBody>
          <a:bodyPr/>
          <a:lstStyle>
            <a:lvl1pPr algn="ctr">
              <a:defRPr b="1">
                <a:latin typeface="Times New Roman"/>
                <a:ea typeface="Times New Roman"/>
                <a:cs typeface="Times New Roman"/>
                <a:sym typeface="Times New Roman"/>
              </a:defRPr>
            </a:lvl1pPr>
          </a:lstStyle>
          <a:p>
            <a:r>
              <a:t>Architecture diagram</a:t>
            </a:r>
          </a:p>
        </p:txBody>
      </p:sp>
      <p:grpSp>
        <p:nvGrpSpPr>
          <p:cNvPr id="153" name="Group 4"/>
          <p:cNvGrpSpPr/>
          <p:nvPr/>
        </p:nvGrpSpPr>
        <p:grpSpPr>
          <a:xfrm>
            <a:off x="624064" y="1427652"/>
            <a:ext cx="10730847" cy="4776087"/>
            <a:chOff x="0" y="0"/>
            <a:chExt cx="10730846" cy="4776086"/>
          </a:xfrm>
        </p:grpSpPr>
        <p:sp>
          <p:nvSpPr>
            <p:cNvPr id="130" name="TextBox 4"/>
            <p:cNvSpPr txBox="1"/>
            <p:nvPr/>
          </p:nvSpPr>
          <p:spPr>
            <a:xfrm>
              <a:off x="163098" y="1237423"/>
              <a:ext cx="1641885" cy="49028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spAutoFit/>
            </a:bodyPr>
            <a:lstStyle>
              <a:lvl1pPr algn="ctr">
                <a:defRPr sz="1400" b="1">
                  <a:latin typeface="Times New Roman"/>
                  <a:ea typeface="Times New Roman"/>
                  <a:cs typeface="Times New Roman"/>
                  <a:sym typeface="Times New Roman"/>
                </a:defRPr>
              </a:lvl1pPr>
            </a:lstStyle>
            <a:p>
              <a:r>
                <a:t>Sentiment CSV Dataset</a:t>
              </a:r>
            </a:p>
          </p:txBody>
        </p:sp>
        <p:pic>
          <p:nvPicPr>
            <p:cNvPr id="131" name="Picture 26" descr="Picture 26"/>
            <p:cNvPicPr>
              <a:picLocks noChangeAspect="1"/>
            </p:cNvPicPr>
            <p:nvPr/>
          </p:nvPicPr>
          <p:blipFill>
            <a:blip r:embed="rId3"/>
            <a:stretch>
              <a:fillRect/>
            </a:stretch>
          </p:blipFill>
          <p:spPr>
            <a:xfrm>
              <a:off x="338639" y="289639"/>
              <a:ext cx="1218253" cy="907341"/>
            </a:xfrm>
            <a:prstGeom prst="rect">
              <a:avLst/>
            </a:prstGeom>
            <a:ln w="12700" cap="flat">
              <a:noFill/>
              <a:miter lim="400000"/>
            </a:ln>
            <a:effectLst/>
          </p:spPr>
        </p:pic>
        <p:pic>
          <p:nvPicPr>
            <p:cNvPr id="132" name="Picture 2" descr="Picture 2"/>
            <p:cNvPicPr>
              <a:picLocks noChangeAspect="1"/>
            </p:cNvPicPr>
            <p:nvPr/>
          </p:nvPicPr>
          <p:blipFill>
            <a:blip r:embed="rId4"/>
            <a:stretch>
              <a:fillRect/>
            </a:stretch>
          </p:blipFill>
          <p:spPr>
            <a:xfrm>
              <a:off x="2705256" y="156813"/>
              <a:ext cx="1126478" cy="1172275"/>
            </a:xfrm>
            <a:prstGeom prst="rect">
              <a:avLst/>
            </a:prstGeom>
            <a:ln w="12700" cap="flat">
              <a:noFill/>
              <a:miter lim="400000"/>
            </a:ln>
            <a:effectLst/>
          </p:spPr>
        </p:pic>
        <p:sp>
          <p:nvSpPr>
            <p:cNvPr id="133" name="TextBox 4"/>
            <p:cNvSpPr txBox="1"/>
            <p:nvPr/>
          </p:nvSpPr>
          <p:spPr>
            <a:xfrm>
              <a:off x="2336500" y="1248408"/>
              <a:ext cx="2275707" cy="69348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spAutoFit/>
            </a:bodyPr>
            <a:lstStyle/>
            <a:p>
              <a:pPr algn="ctr">
                <a:defRPr sz="1400" b="1">
                  <a:latin typeface="Times New Roman"/>
                  <a:ea typeface="Times New Roman"/>
                  <a:cs typeface="Times New Roman"/>
                  <a:sym typeface="Times New Roman"/>
                </a:defRPr>
              </a:pPr>
              <a:r>
                <a:t>Preliminary Process</a:t>
              </a:r>
            </a:p>
            <a:p>
              <a:pPr algn="ctr">
                <a:defRPr sz="1400">
                  <a:latin typeface="Times New Roman"/>
                  <a:ea typeface="Times New Roman"/>
                  <a:cs typeface="Times New Roman"/>
                  <a:sym typeface="Times New Roman"/>
                </a:defRPr>
              </a:pPr>
              <a:r>
                <a:t>( Handling missing values, Label encoding)</a:t>
              </a:r>
            </a:p>
          </p:txBody>
        </p:sp>
        <p:sp>
          <p:nvSpPr>
            <p:cNvPr id="134" name="Straight Arrow Connector 6"/>
            <p:cNvSpPr/>
            <p:nvPr/>
          </p:nvSpPr>
          <p:spPr>
            <a:xfrm flipV="1">
              <a:off x="1556890" y="742949"/>
              <a:ext cx="1148368" cy="362"/>
            </a:xfrm>
            <a:prstGeom prst="line">
              <a:avLst/>
            </a:prstGeom>
            <a:noFill/>
            <a:ln w="6350" cap="flat">
              <a:solidFill>
                <a:schemeClr val="accent1"/>
              </a:solidFill>
              <a:prstDash val="solid"/>
              <a:miter lim="800000"/>
              <a:tailEnd type="triangle" w="med" len="med"/>
            </a:ln>
            <a:effectLst/>
          </p:spPr>
          <p:txBody>
            <a:bodyPr wrap="square" lIns="45718" tIns="45718" rIns="45718" bIns="45718" numCol="1" anchor="t">
              <a:noAutofit/>
            </a:bodyPr>
            <a:lstStyle/>
            <a:p>
              <a:endParaRPr/>
            </a:p>
          </p:txBody>
        </p:sp>
        <p:pic>
          <p:nvPicPr>
            <p:cNvPr id="135" name="Picture 7" descr="Picture 7"/>
            <p:cNvPicPr>
              <a:picLocks noChangeAspect="1"/>
            </p:cNvPicPr>
            <p:nvPr/>
          </p:nvPicPr>
          <p:blipFill>
            <a:blip r:embed="rId5"/>
            <a:stretch>
              <a:fillRect/>
            </a:stretch>
          </p:blipFill>
          <p:spPr>
            <a:xfrm>
              <a:off x="7431140" y="186834"/>
              <a:ext cx="1711607" cy="1152577"/>
            </a:xfrm>
            <a:prstGeom prst="rect">
              <a:avLst/>
            </a:prstGeom>
            <a:ln w="12700" cap="flat">
              <a:noFill/>
              <a:miter lim="400000"/>
            </a:ln>
            <a:effectLst/>
          </p:spPr>
        </p:pic>
        <p:sp>
          <p:nvSpPr>
            <p:cNvPr id="136" name="TextBox 4"/>
            <p:cNvSpPr txBox="1"/>
            <p:nvPr/>
          </p:nvSpPr>
          <p:spPr>
            <a:xfrm>
              <a:off x="7329298" y="1329446"/>
              <a:ext cx="1788656" cy="49028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spAutoFit/>
            </a:bodyPr>
            <a:lstStyle/>
            <a:p>
              <a:pPr algn="ctr">
                <a:defRPr sz="1400" b="1">
                  <a:latin typeface="Times New Roman"/>
                  <a:ea typeface="Times New Roman"/>
                  <a:cs typeface="Times New Roman"/>
                  <a:sym typeface="Times New Roman"/>
                </a:defRPr>
              </a:pPr>
              <a:r>
                <a:t>Data Slicing</a:t>
              </a:r>
            </a:p>
            <a:p>
              <a:pPr algn="ctr">
                <a:defRPr sz="1400">
                  <a:latin typeface="Times New Roman"/>
                  <a:ea typeface="Times New Roman"/>
                  <a:cs typeface="Times New Roman"/>
                  <a:sym typeface="Times New Roman"/>
                </a:defRPr>
              </a:pPr>
              <a:r>
                <a:t>(Test and Train data)</a:t>
              </a:r>
            </a:p>
          </p:txBody>
        </p:sp>
        <p:sp>
          <p:nvSpPr>
            <p:cNvPr id="137" name="Straight Arrow Connector 9"/>
            <p:cNvSpPr/>
            <p:nvPr/>
          </p:nvSpPr>
          <p:spPr>
            <a:xfrm>
              <a:off x="3831732" y="742950"/>
              <a:ext cx="1374800" cy="1"/>
            </a:xfrm>
            <a:prstGeom prst="line">
              <a:avLst/>
            </a:prstGeom>
            <a:noFill/>
            <a:ln w="6350" cap="flat">
              <a:solidFill>
                <a:schemeClr val="accent1"/>
              </a:solidFill>
              <a:prstDash val="solid"/>
              <a:miter lim="800000"/>
              <a:tailEnd type="triangle" w="med" len="med"/>
            </a:ln>
            <a:effectLst/>
          </p:spPr>
          <p:txBody>
            <a:bodyPr wrap="square" lIns="45718" tIns="45718" rIns="45718" bIns="45718" numCol="1" anchor="t">
              <a:noAutofit/>
            </a:bodyPr>
            <a:lstStyle/>
            <a:p>
              <a:endParaRPr/>
            </a:p>
          </p:txBody>
        </p:sp>
        <p:pic>
          <p:nvPicPr>
            <p:cNvPr id="138" name="Picture 10" descr="Picture 10"/>
            <p:cNvPicPr>
              <a:picLocks noChangeAspect="1"/>
            </p:cNvPicPr>
            <p:nvPr/>
          </p:nvPicPr>
          <p:blipFill>
            <a:blip r:embed="rId6"/>
            <a:stretch>
              <a:fillRect/>
            </a:stretch>
          </p:blipFill>
          <p:spPr>
            <a:xfrm>
              <a:off x="6446909" y="2515953"/>
              <a:ext cx="1698128" cy="1226987"/>
            </a:xfrm>
            <a:prstGeom prst="rect">
              <a:avLst/>
            </a:prstGeom>
            <a:ln w="12700" cap="flat">
              <a:noFill/>
              <a:miter lim="400000"/>
            </a:ln>
            <a:effectLst/>
          </p:spPr>
        </p:pic>
        <p:sp>
          <p:nvSpPr>
            <p:cNvPr id="139" name="Elbow Connector 12"/>
            <p:cNvSpPr/>
            <p:nvPr/>
          </p:nvSpPr>
          <p:spPr>
            <a:xfrm>
              <a:off x="9142744" y="763121"/>
              <a:ext cx="827377" cy="38701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path>
              </a:pathLst>
            </a:custGeom>
            <a:noFill/>
            <a:ln w="6350" cap="flat">
              <a:solidFill>
                <a:schemeClr val="accent1"/>
              </a:solidFill>
              <a:prstDash val="solid"/>
              <a:miter lim="800000"/>
              <a:tailEnd type="triangle" w="med" len="med"/>
            </a:ln>
            <a:effectLst/>
          </p:spPr>
          <p:txBody>
            <a:bodyPr wrap="square" lIns="45718" tIns="45718" rIns="45718" bIns="45718" numCol="1" anchor="ctr">
              <a:noAutofit/>
            </a:bodyPr>
            <a:lstStyle/>
            <a:p>
              <a:endParaRPr/>
            </a:p>
          </p:txBody>
        </p:sp>
        <p:sp>
          <p:nvSpPr>
            <p:cNvPr id="140" name="TextBox 4"/>
            <p:cNvSpPr txBox="1"/>
            <p:nvPr/>
          </p:nvSpPr>
          <p:spPr>
            <a:xfrm>
              <a:off x="6646036" y="3758166"/>
              <a:ext cx="1641885" cy="89668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spAutoFit/>
            </a:bodyPr>
            <a:lstStyle/>
            <a:p>
              <a:pPr algn="ctr">
                <a:defRPr sz="1400" b="1">
                  <a:latin typeface="Times New Roman"/>
                  <a:ea typeface="Times New Roman"/>
                  <a:cs typeface="Times New Roman"/>
                  <a:sym typeface="Times New Roman"/>
                </a:defRPr>
              </a:pPr>
              <a:r>
                <a:t>Classification</a:t>
              </a:r>
            </a:p>
            <a:p>
              <a:pPr algn="ctr">
                <a:defRPr sz="1400">
                  <a:latin typeface="Times New Roman"/>
                  <a:ea typeface="Times New Roman"/>
                  <a:cs typeface="Times New Roman"/>
                  <a:sym typeface="Times New Roman"/>
                </a:defRPr>
              </a:pPr>
              <a:r>
                <a:t>(Random Forest</a:t>
              </a:r>
            </a:p>
            <a:p>
              <a:pPr algn="ctr">
                <a:defRPr sz="1400">
                  <a:latin typeface="Times New Roman"/>
                  <a:ea typeface="Times New Roman"/>
                  <a:cs typeface="Times New Roman"/>
                  <a:sym typeface="Times New Roman"/>
                </a:defRPr>
              </a:pPr>
              <a:r>
                <a:t>Hybrid (DT and Logistic Regression)</a:t>
              </a:r>
            </a:p>
          </p:txBody>
        </p:sp>
        <p:pic>
          <p:nvPicPr>
            <p:cNvPr id="141" name="Picture 13" descr="Picture 13"/>
            <p:cNvPicPr>
              <a:picLocks noChangeAspect="1"/>
            </p:cNvPicPr>
            <p:nvPr/>
          </p:nvPicPr>
          <p:blipFill>
            <a:blip r:embed="rId7"/>
            <a:stretch>
              <a:fillRect/>
            </a:stretch>
          </p:blipFill>
          <p:spPr>
            <a:xfrm>
              <a:off x="3373711" y="2531416"/>
              <a:ext cx="1683770" cy="1174297"/>
            </a:xfrm>
            <a:prstGeom prst="rect">
              <a:avLst/>
            </a:prstGeom>
            <a:ln w="12700" cap="flat">
              <a:noFill/>
              <a:miter lim="400000"/>
            </a:ln>
            <a:effectLst/>
          </p:spPr>
        </p:pic>
        <p:sp>
          <p:nvSpPr>
            <p:cNvPr id="142" name="TextBox 4"/>
            <p:cNvSpPr txBox="1"/>
            <p:nvPr/>
          </p:nvSpPr>
          <p:spPr>
            <a:xfrm>
              <a:off x="3369876" y="3879401"/>
              <a:ext cx="1641885" cy="89668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spAutoFit/>
            </a:bodyPr>
            <a:lstStyle/>
            <a:p>
              <a:pPr algn="ctr">
                <a:defRPr sz="1400" b="1">
                  <a:latin typeface="Times New Roman"/>
                  <a:ea typeface="Times New Roman"/>
                  <a:cs typeface="Times New Roman"/>
                  <a:sym typeface="Times New Roman"/>
                </a:defRPr>
              </a:pPr>
              <a:r>
                <a:t>Performance Metrics</a:t>
              </a:r>
            </a:p>
            <a:p>
              <a:pPr algn="ctr">
                <a:defRPr sz="1400">
                  <a:latin typeface="Times New Roman"/>
                  <a:ea typeface="Times New Roman"/>
                  <a:cs typeface="Times New Roman"/>
                  <a:sym typeface="Times New Roman"/>
                </a:defRPr>
              </a:pPr>
              <a:r>
                <a:t>(Accuracy and Error Rate)</a:t>
              </a:r>
            </a:p>
          </p:txBody>
        </p:sp>
        <p:sp>
          <p:nvSpPr>
            <p:cNvPr id="143" name="Straight Arrow Connector 15"/>
            <p:cNvSpPr/>
            <p:nvPr/>
          </p:nvSpPr>
          <p:spPr>
            <a:xfrm flipH="1">
              <a:off x="4994628" y="3250511"/>
              <a:ext cx="1366371" cy="2"/>
            </a:xfrm>
            <a:prstGeom prst="line">
              <a:avLst/>
            </a:prstGeom>
            <a:noFill/>
            <a:ln w="6350" cap="flat">
              <a:solidFill>
                <a:schemeClr val="accent1"/>
              </a:solidFill>
              <a:prstDash val="solid"/>
              <a:miter lim="800000"/>
              <a:tailEnd type="triangle" w="med" len="med"/>
            </a:ln>
            <a:effectLst/>
          </p:spPr>
          <p:txBody>
            <a:bodyPr wrap="square" lIns="45718" tIns="45718" rIns="45718" bIns="45718" numCol="1" anchor="t">
              <a:noAutofit/>
            </a:bodyPr>
            <a:lstStyle/>
            <a:p>
              <a:endParaRPr/>
            </a:p>
          </p:txBody>
        </p:sp>
        <p:pic>
          <p:nvPicPr>
            <p:cNvPr id="144" name="Picture 17" descr="Picture 17"/>
            <p:cNvPicPr>
              <a:picLocks noChangeAspect="1"/>
            </p:cNvPicPr>
            <p:nvPr/>
          </p:nvPicPr>
          <p:blipFill>
            <a:blip r:embed="rId8"/>
            <a:stretch>
              <a:fillRect/>
            </a:stretch>
          </p:blipFill>
          <p:spPr>
            <a:xfrm>
              <a:off x="430028" y="2562406"/>
              <a:ext cx="2253727" cy="1521850"/>
            </a:xfrm>
            <a:prstGeom prst="rect">
              <a:avLst/>
            </a:prstGeom>
            <a:ln w="12700" cap="flat">
              <a:noFill/>
              <a:miter lim="400000"/>
            </a:ln>
            <a:effectLst/>
          </p:spPr>
        </p:pic>
        <p:sp>
          <p:nvSpPr>
            <p:cNvPr id="145" name="Elbow Connector 19"/>
            <p:cNvSpPr/>
            <p:nvPr/>
          </p:nvSpPr>
          <p:spPr>
            <a:xfrm flipH="1">
              <a:off x="2683754" y="3118565"/>
              <a:ext cx="689959" cy="20476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0800" y="0"/>
                  </a:lnTo>
                  <a:lnTo>
                    <a:pt x="10800" y="21600"/>
                  </a:lnTo>
                  <a:lnTo>
                    <a:pt x="21600" y="21600"/>
                  </a:lnTo>
                </a:path>
              </a:pathLst>
            </a:custGeom>
            <a:noFill/>
            <a:ln w="6350" cap="flat">
              <a:solidFill>
                <a:schemeClr val="accent1"/>
              </a:solidFill>
              <a:prstDash val="solid"/>
              <a:miter lim="800000"/>
              <a:tailEnd type="triangle" w="med" len="med"/>
            </a:ln>
            <a:effectLst/>
          </p:spPr>
          <p:txBody>
            <a:bodyPr wrap="square" lIns="45718" tIns="45718" rIns="45718" bIns="45718" numCol="1" anchor="ctr">
              <a:noAutofit/>
            </a:bodyPr>
            <a:lstStyle/>
            <a:p>
              <a:endParaRPr/>
            </a:p>
          </p:txBody>
        </p:sp>
        <p:sp>
          <p:nvSpPr>
            <p:cNvPr id="146" name="TextBox 4"/>
            <p:cNvSpPr txBox="1"/>
            <p:nvPr/>
          </p:nvSpPr>
          <p:spPr>
            <a:xfrm>
              <a:off x="0" y="4055613"/>
              <a:ext cx="2922217" cy="49028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spAutoFit/>
            </a:bodyPr>
            <a:lstStyle/>
            <a:p>
              <a:pPr algn="ctr">
                <a:defRPr sz="1400" b="1">
                  <a:latin typeface="Times New Roman"/>
                  <a:ea typeface="Times New Roman"/>
                  <a:cs typeface="Times New Roman"/>
                  <a:sym typeface="Times New Roman"/>
                </a:defRPr>
              </a:pPr>
              <a:r>
                <a:t>Prediction</a:t>
              </a:r>
            </a:p>
            <a:p>
              <a:pPr algn="ctr">
                <a:defRPr sz="1400">
                  <a:latin typeface="Times New Roman"/>
                  <a:ea typeface="Times New Roman"/>
                  <a:cs typeface="Times New Roman"/>
                  <a:sym typeface="Times New Roman"/>
                </a:defRPr>
              </a:pPr>
              <a:r>
                <a:t>(Positive, Negative or neutral)</a:t>
              </a:r>
            </a:p>
          </p:txBody>
        </p:sp>
        <p:pic>
          <p:nvPicPr>
            <p:cNvPr id="147" name="Picture 1" descr="Picture 1"/>
            <p:cNvPicPr>
              <a:picLocks noChangeAspect="1"/>
            </p:cNvPicPr>
            <p:nvPr/>
          </p:nvPicPr>
          <p:blipFill>
            <a:blip r:embed="rId9"/>
            <a:stretch>
              <a:fillRect/>
            </a:stretch>
          </p:blipFill>
          <p:spPr>
            <a:xfrm>
              <a:off x="9383808" y="1150138"/>
              <a:ext cx="1172622" cy="1190719"/>
            </a:xfrm>
            <a:prstGeom prst="rect">
              <a:avLst/>
            </a:prstGeom>
            <a:ln w="12700" cap="flat">
              <a:noFill/>
              <a:miter lim="400000"/>
            </a:ln>
            <a:effectLst/>
          </p:spPr>
        </p:pic>
        <p:sp>
          <p:nvSpPr>
            <p:cNvPr id="148" name="TextBox 4"/>
            <p:cNvSpPr txBox="1"/>
            <p:nvPr/>
          </p:nvSpPr>
          <p:spPr>
            <a:xfrm>
              <a:off x="9088962" y="2236318"/>
              <a:ext cx="1641885" cy="49028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spAutoFit/>
            </a:bodyPr>
            <a:lstStyle/>
            <a:p>
              <a:pPr algn="ctr">
                <a:defRPr sz="1400" b="1">
                  <a:latin typeface="Times New Roman"/>
                  <a:ea typeface="Times New Roman"/>
                  <a:cs typeface="Times New Roman"/>
                  <a:sym typeface="Times New Roman"/>
                </a:defRPr>
              </a:pPr>
              <a:r>
                <a:t>Feature Extraction</a:t>
              </a:r>
            </a:p>
            <a:p>
              <a:pPr algn="ctr">
                <a:defRPr sz="1400">
                  <a:latin typeface="Times New Roman"/>
                  <a:ea typeface="Times New Roman"/>
                  <a:cs typeface="Times New Roman"/>
                  <a:sym typeface="Times New Roman"/>
                </a:defRPr>
              </a:pPr>
              <a:r>
                <a:t>(Count Vectorization)</a:t>
              </a:r>
            </a:p>
          </p:txBody>
        </p:sp>
        <p:sp>
          <p:nvSpPr>
            <p:cNvPr id="149" name="Elbow Connector 5"/>
            <p:cNvSpPr/>
            <p:nvPr/>
          </p:nvSpPr>
          <p:spPr>
            <a:xfrm rot="5400000">
              <a:off x="8930882" y="2150424"/>
              <a:ext cx="193179" cy="176487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path>
              </a:pathLst>
            </a:custGeom>
            <a:noFill/>
            <a:ln w="6350" cap="flat">
              <a:solidFill>
                <a:schemeClr val="accent1"/>
              </a:solidFill>
              <a:prstDash val="solid"/>
              <a:miter lim="800000"/>
              <a:tailEnd type="triangle" w="med" len="med"/>
            </a:ln>
            <a:effectLst/>
          </p:spPr>
          <p:txBody>
            <a:bodyPr wrap="square" lIns="45718" tIns="45718" rIns="45718" bIns="45718" numCol="1" anchor="ctr">
              <a:noAutofit/>
            </a:bodyPr>
            <a:lstStyle/>
            <a:p>
              <a:endParaRPr/>
            </a:p>
          </p:txBody>
        </p:sp>
        <p:pic>
          <p:nvPicPr>
            <p:cNvPr id="150" name="Picture 21" descr="Picture 21"/>
            <p:cNvPicPr>
              <a:picLocks noChangeAspect="1"/>
            </p:cNvPicPr>
            <p:nvPr/>
          </p:nvPicPr>
          <p:blipFill>
            <a:blip r:embed="rId10"/>
            <a:stretch>
              <a:fillRect/>
            </a:stretch>
          </p:blipFill>
          <p:spPr>
            <a:xfrm>
              <a:off x="5206529" y="0"/>
              <a:ext cx="1638302" cy="1485901"/>
            </a:xfrm>
            <a:prstGeom prst="rect">
              <a:avLst/>
            </a:prstGeom>
            <a:ln w="12700" cap="flat">
              <a:noFill/>
              <a:miter lim="400000"/>
            </a:ln>
            <a:effectLst/>
          </p:spPr>
        </p:pic>
        <p:sp>
          <p:nvSpPr>
            <p:cNvPr id="151" name="TextBox 4"/>
            <p:cNvSpPr txBox="1"/>
            <p:nvPr/>
          </p:nvSpPr>
          <p:spPr>
            <a:xfrm>
              <a:off x="5142393" y="1546849"/>
              <a:ext cx="1788656" cy="49028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t">
              <a:spAutoFit/>
            </a:bodyPr>
            <a:lstStyle/>
            <a:p>
              <a:pPr algn="ctr">
                <a:defRPr sz="1400" b="1">
                  <a:latin typeface="Times New Roman"/>
                  <a:ea typeface="Times New Roman"/>
                  <a:cs typeface="Times New Roman"/>
                  <a:sym typeface="Times New Roman"/>
                </a:defRPr>
              </a:pPr>
              <a:r>
                <a:t>Text Preprocessing</a:t>
              </a:r>
            </a:p>
            <a:p>
              <a:pPr algn="ctr">
                <a:defRPr sz="1400">
                  <a:latin typeface="Times New Roman"/>
                  <a:ea typeface="Times New Roman"/>
                  <a:cs typeface="Times New Roman"/>
                  <a:sym typeface="Times New Roman"/>
                </a:defRPr>
              </a:pPr>
              <a:r>
                <a:t>(NLP)</a:t>
              </a:r>
            </a:p>
          </p:txBody>
        </p:sp>
        <p:sp>
          <p:nvSpPr>
            <p:cNvPr id="152" name="Straight Arrow Connector 39"/>
            <p:cNvSpPr/>
            <p:nvPr/>
          </p:nvSpPr>
          <p:spPr>
            <a:xfrm>
              <a:off x="6844830" y="742949"/>
              <a:ext cx="586312" cy="20175"/>
            </a:xfrm>
            <a:prstGeom prst="line">
              <a:avLst/>
            </a:prstGeom>
            <a:noFill/>
            <a:ln w="6350" cap="flat">
              <a:solidFill>
                <a:schemeClr val="accent1"/>
              </a:solidFill>
              <a:prstDash val="solid"/>
              <a:miter lim="800000"/>
              <a:tailEnd type="triangle" w="med" len="med"/>
            </a:ln>
            <a:effectLst/>
          </p:spPr>
          <p:txBody>
            <a:bodyPr wrap="square" lIns="45718" tIns="45718" rIns="45718" bIns="45718" numCol="1" anchor="t">
              <a:noAutofit/>
            </a:bodyPr>
            <a:lstStyle/>
            <a:p>
              <a:endParaRPr/>
            </a:p>
          </p:txBody>
        </p:sp>
      </p:gr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TotalTime>
  <Words>2232</Words>
  <Application>Microsoft Office PowerPoint</Application>
  <PresentationFormat>Widescreen</PresentationFormat>
  <Paragraphs>175</Paragraphs>
  <Slides>27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Arial</vt:lpstr>
      <vt:lpstr>Calibri</vt:lpstr>
      <vt:lpstr>Calibri Light</vt:lpstr>
      <vt:lpstr>Symbol</vt:lpstr>
      <vt:lpstr>Office Theme</vt:lpstr>
      <vt:lpstr>Presentation On</vt:lpstr>
      <vt:lpstr>Abstract</vt:lpstr>
      <vt:lpstr>Objectives</vt:lpstr>
      <vt:lpstr>Existing system</vt:lpstr>
      <vt:lpstr>Disadvantages</vt:lpstr>
      <vt:lpstr>Proposed system</vt:lpstr>
      <vt:lpstr>Advantages</vt:lpstr>
      <vt:lpstr>System requirements</vt:lpstr>
      <vt:lpstr>Architecture diagram</vt:lpstr>
      <vt:lpstr>Flow diagram</vt:lpstr>
      <vt:lpstr>PowerPoint Presentation</vt:lpstr>
      <vt:lpstr>Modules</vt:lpstr>
      <vt:lpstr>Data Selection</vt:lpstr>
      <vt:lpstr>Data Pre-Processing</vt:lpstr>
      <vt:lpstr>Text Preprocessing</vt:lpstr>
      <vt:lpstr>Text Preprocessing</vt:lpstr>
      <vt:lpstr>Vectorization</vt:lpstr>
      <vt:lpstr>Data Splitting</vt:lpstr>
      <vt:lpstr>Classification</vt:lpstr>
      <vt:lpstr>Estimate Performance</vt:lpstr>
      <vt:lpstr>Estimate Performance</vt:lpstr>
      <vt:lpstr>Prediction</vt:lpstr>
      <vt:lpstr>Output</vt:lpstr>
      <vt:lpstr>PowerPoint Presentation</vt:lpstr>
      <vt:lpstr>PowerPoint Presentation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Shabnam</dc:creator>
  <cp:lastModifiedBy>Sadiqua Simran A.S</cp:lastModifiedBy>
  <cp:revision>3</cp:revision>
  <dcterms:modified xsi:type="dcterms:W3CDTF">2025-05-12T07:56:16Z</dcterms:modified>
</cp:coreProperties>
</file>